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8" r:id="rId2"/>
    <p:sldId id="269" r:id="rId3"/>
    <p:sldId id="271" r:id="rId4"/>
    <p:sldId id="272" r:id="rId5"/>
    <p:sldId id="290" r:id="rId6"/>
    <p:sldId id="292" r:id="rId7"/>
    <p:sldId id="289" r:id="rId8"/>
    <p:sldId id="305" r:id="rId9"/>
    <p:sldId id="306" r:id="rId10"/>
    <p:sldId id="307" r:id="rId11"/>
    <p:sldId id="274" r:id="rId12"/>
    <p:sldId id="275" r:id="rId13"/>
    <p:sldId id="276" r:id="rId14"/>
    <p:sldId id="277" r:id="rId15"/>
    <p:sldId id="278" r:id="rId16"/>
    <p:sldId id="296" r:id="rId17"/>
    <p:sldId id="298" r:id="rId18"/>
    <p:sldId id="293" r:id="rId19"/>
    <p:sldId id="258" r:id="rId20"/>
    <p:sldId id="299" r:id="rId21"/>
    <p:sldId id="294" r:id="rId22"/>
    <p:sldId id="301" r:id="rId23"/>
    <p:sldId id="300" r:id="rId24"/>
    <p:sldId id="302" r:id="rId25"/>
    <p:sldId id="303" r:id="rId26"/>
    <p:sldId id="304" r:id="rId27"/>
    <p:sldId id="317" r:id="rId28"/>
    <p:sldId id="260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, Jenshan" initials="LJ" lastIdx="1" clrIdx="0">
    <p:extLst>
      <p:ext uri="{19B8F6BF-5375-455C-9EA6-DF929625EA0E}">
        <p15:presenceInfo xmlns:p15="http://schemas.microsoft.com/office/powerpoint/2012/main" userId="S::7838878539@nsf.gov::59973cd5-a470-4df1-a69d-478e5990cb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36"/>
    <p:restoredTop sz="94740"/>
  </p:normalViewPr>
  <p:slideViewPr>
    <p:cSldViewPr>
      <p:cViewPr varScale="1">
        <p:scale>
          <a:sx n="124" d="100"/>
          <a:sy n="124" d="100"/>
        </p:scale>
        <p:origin x="144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B940633-81DE-0E4C-8841-97CD79E0FAD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21BCE83-CA5D-F74B-9AF5-319CDBC5CAA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7E7B33C1-B3A6-BE49-81A1-D5D96AEA7A4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BEDD6700-1682-244F-AB05-44088D8FA76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EBC0CDFB-4F23-0E4A-8937-B68C0DF2150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B68BFD1B-6BBE-0E44-99DC-95B3AA8E8F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1850639-C93A-674E-9E14-1F4621EC9D8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641A0D6D-9EE9-D044-961D-67A394F804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572E78C-0F78-3D41-9D12-654E325E4EE0}" type="slidenum">
              <a:rPr lang="en-US" altLang="en-US" smtClean="0"/>
              <a:pPr/>
              <a:t>1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FCA06BEC-C490-8949-BA19-8CCD247948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75" y="663575"/>
            <a:ext cx="4629150" cy="3471863"/>
          </a:xfrm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372C2BB-881F-6242-9378-C2F813814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357688"/>
            <a:ext cx="5040312" cy="413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54" tIns="44378" rIns="88754" bIns="44378"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0457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B7B7B-2AD8-B243-9BEF-8EFE8998AE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99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837CB80B-4C57-D443-B5C0-4EAD009DF3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C36E75-7992-EE4E-9E9B-9163D384BE34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E2F84BD5-6369-284C-AC6C-1042F129C1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75" y="663575"/>
            <a:ext cx="4629150" cy="3471863"/>
          </a:xfrm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A5CE3DB-41CC-A64D-8AD7-8D453839DD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357688"/>
            <a:ext cx="5040312" cy="413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54" tIns="44378" rIns="88754" bIns="44378"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5957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837CB80B-4C57-D443-B5C0-4EAD009DF3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C36E75-7992-EE4E-9E9B-9163D384BE34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E2F84BD5-6369-284C-AC6C-1042F129C1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75" y="663575"/>
            <a:ext cx="4629150" cy="3471863"/>
          </a:xfrm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A5CE3DB-41CC-A64D-8AD7-8D453839DD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357688"/>
            <a:ext cx="5040312" cy="413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54" tIns="44378" rIns="88754" bIns="44378"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1595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837CB80B-4C57-D443-B5C0-4EAD009DF3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C36E75-7992-EE4E-9E9B-9163D384BE34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E2F84BD5-6369-284C-AC6C-1042F129C1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75" y="663575"/>
            <a:ext cx="4629150" cy="3471863"/>
          </a:xfrm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A5CE3DB-41CC-A64D-8AD7-8D453839DD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357688"/>
            <a:ext cx="5040312" cy="413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54" tIns="44378" rIns="88754" bIns="44378"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8331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837CB80B-4C57-D443-B5C0-4EAD009DF3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C36E75-7992-EE4E-9E9B-9163D384BE34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E2F84BD5-6369-284C-AC6C-1042F129C1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75" y="663575"/>
            <a:ext cx="4629150" cy="3471863"/>
          </a:xfrm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A5CE3DB-41CC-A64D-8AD7-8D453839DD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357688"/>
            <a:ext cx="5040312" cy="413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54" tIns="44378" rIns="88754" bIns="44378"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2995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837CB80B-4C57-D443-B5C0-4EAD009DF3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C36E75-7992-EE4E-9E9B-9163D384BE34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E2F84BD5-6369-284C-AC6C-1042F129C1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75" y="663575"/>
            <a:ext cx="4629150" cy="3471863"/>
          </a:xfrm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A5CE3DB-41CC-A64D-8AD7-8D453839DD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357688"/>
            <a:ext cx="5040312" cy="413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54" tIns="44378" rIns="88754" bIns="44378"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8992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B7B7B-2AD8-B243-9BEF-8EFE8998AE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87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B7B7B-2AD8-B243-9BEF-8EFE8998AE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24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850639-C93A-674E-9E14-1F4621EC9D8E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3295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850639-C93A-674E-9E14-1F4621EC9D8E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6444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837CB80B-4C57-D443-B5C0-4EAD009DF3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C36E75-7992-EE4E-9E9B-9163D384BE34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E2F84BD5-6369-284C-AC6C-1042F129C1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75" y="663575"/>
            <a:ext cx="4629150" cy="3471863"/>
          </a:xfrm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A5CE3DB-41CC-A64D-8AD7-8D453839DD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357688"/>
            <a:ext cx="5040312" cy="413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54" tIns="44378" rIns="88754" bIns="44378"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09102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850639-C93A-674E-9E14-1F4621EC9D8E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0979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850639-C93A-674E-9E14-1F4621EC9D8E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5573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850639-C93A-674E-9E14-1F4621EC9D8E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06044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850639-C93A-674E-9E14-1F4621EC9D8E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0406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850639-C93A-674E-9E14-1F4621EC9D8E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4665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EC9705A9-AA6E-EE49-BCDF-78B23B840B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EADABF9-2FB2-B74A-BE43-933A3DE7762C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B5DF06EC-799D-FA43-B240-CAD30C497C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75" y="663575"/>
            <a:ext cx="4629150" cy="3471863"/>
          </a:xfrm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838D1609-02DD-C244-B848-3364EAF34D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357688"/>
            <a:ext cx="5040312" cy="413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54" tIns="44378" rIns="88754" bIns="44378"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5216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837CB80B-4C57-D443-B5C0-4EAD009DF3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C36E75-7992-EE4E-9E9B-9163D384BE34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E2F84BD5-6369-284C-AC6C-1042F129C1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75" y="663575"/>
            <a:ext cx="4629150" cy="3471863"/>
          </a:xfrm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A5CE3DB-41CC-A64D-8AD7-8D453839DD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357688"/>
            <a:ext cx="5040312" cy="413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54" tIns="44378" rIns="88754" bIns="44378"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2268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837CB80B-4C57-D443-B5C0-4EAD009DF3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C36E75-7992-EE4E-9E9B-9163D384BE34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E2F84BD5-6369-284C-AC6C-1042F129C1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75" y="663575"/>
            <a:ext cx="4629150" cy="3471863"/>
          </a:xfrm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A5CE3DB-41CC-A64D-8AD7-8D453839DD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357688"/>
            <a:ext cx="5040312" cy="413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54" tIns="44378" rIns="88754" bIns="44378"/>
          <a:lstStyle/>
          <a:p>
            <a:pPr marL="171450" indent="-171450" eaLnBrk="1" hangingPunct="1">
              <a:buFontTx/>
              <a:buChar char="-"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2959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837CB80B-4C57-D443-B5C0-4EAD009DF3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C36E75-7992-EE4E-9E9B-9163D384BE34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E2F84BD5-6369-284C-AC6C-1042F129C1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75" y="663575"/>
            <a:ext cx="4629150" cy="3471863"/>
          </a:xfrm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A5CE3DB-41CC-A64D-8AD7-8D453839DD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357688"/>
            <a:ext cx="5040312" cy="413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54" tIns="44378" rIns="88754" bIns="44378"/>
          <a:lstStyle/>
          <a:p>
            <a:pPr marL="171450" indent="-171450" eaLnBrk="1" hangingPunct="1">
              <a:buFontTx/>
              <a:buChar char="-"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0816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837CB80B-4C57-D443-B5C0-4EAD009DF3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C36E75-7992-EE4E-9E9B-9163D384BE34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E2F84BD5-6369-284C-AC6C-1042F129C1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75" y="663575"/>
            <a:ext cx="4629150" cy="3471863"/>
          </a:xfrm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A5CE3DB-41CC-A64D-8AD7-8D453839DD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357688"/>
            <a:ext cx="5040312" cy="413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754" tIns="44378" rIns="88754" bIns="44378"/>
          <a:lstStyle/>
          <a:p>
            <a:pPr marL="171450" indent="-171450" eaLnBrk="1" hangingPunct="1">
              <a:buFontTx/>
              <a:buChar char="-"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2609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B7B7B-2AD8-B243-9BEF-8EFE8998AE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85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B7B7B-2AD8-B243-9BEF-8EFE8998AE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77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B7B7B-2AD8-B243-9BEF-8EFE8998AE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40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9C9ADE-B9FE-4A49-9FA0-FAB45AA969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101085-E2A5-604F-8CD2-18E803901B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FF673B-7A54-C741-A6F3-62B0C8B6A7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F71A2-CBA2-D644-9551-AA9A3236A7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4136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8DC73A-0214-9844-8C2D-2A373A92AC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208051-AECC-504C-AC46-0E9BEF82A4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D24914-EC26-A344-9011-BB221996FE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F77E0-4639-0D4C-BAB4-F919E16DDF0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572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EFC9E7-5954-9A43-B07F-85125CE806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B45DC8-F54E-E142-A138-48B262F4CE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254129-FC65-5948-814E-1C5320EB78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48042-A9D9-7A44-9BF4-777190E7316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4328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CCF767-2FAB-2B4C-8DB4-674612B370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9919DC-9932-674B-B7F1-165CB7E51D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FBDCBF-C5BB-7349-8E12-B6F337A98B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08C26-FFF4-8449-BF3F-62663F63A2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1952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177789-1826-7F48-9FA4-A50E68619A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DD4AD1-0B87-E94D-9556-22BC1E2B3C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B2B719-1F0C-074A-A0D6-8354BE986B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EC63F-09CA-7747-A2D5-5B2607F3D7C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3082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D8F4AB-239D-634A-9669-DB8D556C4B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66C7A1-C081-F447-B7C0-B2421DBEB3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5197E6-C1D9-2F48-9DD8-54C7476076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6F0E1-BF6B-A041-871A-D1DA6758B21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7770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46261E7-3FB5-B244-9E8F-716AA27335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A1C197E-C191-414A-AE98-DFB281B90F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B762DA7-F33C-3A48-B6A7-0867857669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C5628-0669-924E-8ED8-182CE1A6E67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7368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CB0D556-F358-9840-8656-9DE4A6F573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7B49CD1-A600-F141-9F0B-3C1A0FF0B3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14518CC-D7BB-7C46-850F-8C382294ED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5D1FB-7F59-9140-9984-EFC736E33FC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7485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B529987-0754-8842-80AC-DDD679C511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7A5C55C-1A99-184E-9A0B-51AF5E7A1E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FAC3FFC-1ECF-624F-BDD7-B369E13D57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D8D56-4B89-F74E-A4B7-727B21FAE1C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140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271698-BED7-F046-9ABC-CBC59D2E4A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8AC24B-6D40-B24D-9CA9-744F14D321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5A0927-E5E9-5F44-BDD3-13320F04D1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FAE17-99FA-9647-A307-464445D5979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145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AF9247-27DB-7D4E-B86E-37EE9581AC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D1E231-4C69-E941-8C61-C3EC304D8B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B64810-5EC9-2E40-9B4B-035D5411BE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2347D-9EE9-464B-90B3-62E3143F3DB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4907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D1882D3-D2DE-6744-A4EA-78778EBFD0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E626D2B-93D7-9845-AD2F-D5DAB61BEC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492C316-988E-A443-B961-6F1DE8C0DEF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3ECAF79-D424-404B-9621-D5275F67E61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C7A0732-4035-D74B-992F-4B58403ED12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F3985E2-B437-C74F-9A8C-03F98ECD2D1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6.emf"/><Relationship Id="rId3" Type="http://schemas.openxmlformats.org/officeDocument/2006/relationships/image" Target="../media/image3.tiff"/><Relationship Id="rId7" Type="http://schemas.openxmlformats.org/officeDocument/2006/relationships/image" Target="../media/image26.emf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34.png"/><Relationship Id="rId5" Type="http://schemas.openxmlformats.org/officeDocument/2006/relationships/image" Target="../media/image32.emf"/><Relationship Id="rId15" Type="http://schemas.openxmlformats.org/officeDocument/2006/relationships/image" Target="../media/image38.emf"/><Relationship Id="rId10" Type="http://schemas.openxmlformats.org/officeDocument/2006/relationships/image" Target="../media/image33.emf"/><Relationship Id="rId4" Type="http://schemas.openxmlformats.org/officeDocument/2006/relationships/image" Target="../media/image4.tiff"/><Relationship Id="rId9" Type="http://schemas.openxmlformats.org/officeDocument/2006/relationships/image" Target="../media/image28.emf"/><Relationship Id="rId14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8.emf"/><Relationship Id="rId7" Type="http://schemas.openxmlformats.org/officeDocument/2006/relationships/image" Target="../media/image43.png"/><Relationship Id="rId12" Type="http://schemas.openxmlformats.org/officeDocument/2006/relationships/image" Target="../media/image4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11" Type="http://schemas.openxmlformats.org/officeDocument/2006/relationships/image" Target="../media/image46.emf"/><Relationship Id="rId5" Type="http://schemas.openxmlformats.org/officeDocument/2006/relationships/image" Target="../media/image44.png"/><Relationship Id="rId10" Type="http://schemas.openxmlformats.org/officeDocument/2006/relationships/image" Target="../media/image45.emf"/><Relationship Id="rId9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11" Type="http://schemas.openxmlformats.org/officeDocument/2006/relationships/image" Target="../media/image57.emf"/><Relationship Id="rId5" Type="http://schemas.openxmlformats.org/officeDocument/2006/relationships/image" Target="../media/image51.emf"/><Relationship Id="rId10" Type="http://schemas.openxmlformats.org/officeDocument/2006/relationships/image" Target="../media/image56.emf"/><Relationship Id="rId4" Type="http://schemas.openxmlformats.org/officeDocument/2006/relationships/image" Target="../media/image50.emf"/><Relationship Id="rId9" Type="http://schemas.openxmlformats.org/officeDocument/2006/relationships/image" Target="../media/image55.emf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png"/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Relationship Id="rId14" Type="http://schemas.openxmlformats.org/officeDocument/2006/relationships/image" Target="../media/image5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1.emf"/><Relationship Id="rId4" Type="http://schemas.openxmlformats.org/officeDocument/2006/relationships/image" Target="../media/image60.emf"/><Relationship Id="rId9" Type="http://schemas.openxmlformats.org/officeDocument/2006/relationships/image" Target="../media/image6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JP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JP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11" Type="http://schemas.openxmlformats.org/officeDocument/2006/relationships/image" Target="../media/image72.emf"/><Relationship Id="rId5" Type="http://schemas.openxmlformats.org/officeDocument/2006/relationships/image" Target="../media/image66.jpg"/><Relationship Id="rId10" Type="http://schemas.openxmlformats.org/officeDocument/2006/relationships/image" Target="../media/image71.emf"/><Relationship Id="rId4" Type="http://schemas.openxmlformats.org/officeDocument/2006/relationships/image" Target="../media/image65.jpg"/><Relationship Id="rId9" Type="http://schemas.openxmlformats.org/officeDocument/2006/relationships/image" Target="../media/image7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75.emf"/><Relationship Id="rId7" Type="http://schemas.openxmlformats.org/officeDocument/2006/relationships/image" Target="../media/image8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10" Type="http://schemas.openxmlformats.org/officeDocument/2006/relationships/image" Target="../media/image100.png"/><Relationship Id="rId4" Type="http://schemas.openxmlformats.org/officeDocument/2006/relationships/image" Target="../media/image4.tiff"/><Relationship Id="rId9" Type="http://schemas.openxmlformats.org/officeDocument/2006/relationships/image" Target="../media/image8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7" Type="http://schemas.openxmlformats.org/officeDocument/2006/relationships/image" Target="../media/image8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4.tiff"/><Relationship Id="rId7" Type="http://schemas.openxmlformats.org/officeDocument/2006/relationships/image" Target="../media/image97.emf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96.png"/><Relationship Id="rId10" Type="http://schemas.openxmlformats.org/officeDocument/2006/relationships/image" Target="../media/image105.png"/><Relationship Id="rId4" Type="http://schemas.openxmlformats.org/officeDocument/2006/relationships/image" Target="../media/image95.png"/><Relationship Id="rId9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tiff"/><Relationship Id="rId3" Type="http://schemas.openxmlformats.org/officeDocument/2006/relationships/image" Target="../media/image98.jpg"/><Relationship Id="rId7" Type="http://schemas.openxmlformats.org/officeDocument/2006/relationships/image" Target="../media/image10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0.tiff"/><Relationship Id="rId4" Type="http://schemas.openxmlformats.org/officeDocument/2006/relationships/image" Target="../media/image9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tiff"/><Relationship Id="rId21" Type="http://schemas.openxmlformats.org/officeDocument/2006/relationships/image" Target="NULL"/><Relationship Id="rId7" Type="http://schemas.openxmlformats.org/officeDocument/2006/relationships/image" Target="../media/image7.tiff"/><Relationship Id="rId12" Type="http://schemas.openxmlformats.org/officeDocument/2006/relationships/image" Target="../media/image12.tiff"/><Relationship Id="rId17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emf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11" Type="http://schemas.openxmlformats.org/officeDocument/2006/relationships/image" Target="../media/image11.tiff"/><Relationship Id="rId5" Type="http://schemas.openxmlformats.org/officeDocument/2006/relationships/image" Target="../media/image5.tiff"/><Relationship Id="rId15" Type="http://schemas.openxmlformats.org/officeDocument/2006/relationships/image" Target="../media/image15.emf"/><Relationship Id="rId10" Type="http://schemas.openxmlformats.org/officeDocument/2006/relationships/image" Target="../media/image10.tiff"/><Relationship Id="rId19" Type="http://schemas.openxmlformats.org/officeDocument/2006/relationships/image" Target="../media/image19.emf"/><Relationship Id="rId4" Type="http://schemas.openxmlformats.org/officeDocument/2006/relationships/image" Target="../media/image4.tiff"/><Relationship Id="rId9" Type="http://schemas.openxmlformats.org/officeDocument/2006/relationships/image" Target="../media/image9.tiff"/><Relationship Id="rId14" Type="http://schemas.openxmlformats.org/officeDocument/2006/relationships/image" Target="../media/image14.emf"/><Relationship Id="rId22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9.emf"/><Relationship Id="rId3" Type="http://schemas.openxmlformats.org/officeDocument/2006/relationships/image" Target="../media/image3.tiff"/><Relationship Id="rId7" Type="http://schemas.openxmlformats.org/officeDocument/2006/relationships/image" Target="../media/image23.emf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openxmlformats.org/officeDocument/2006/relationships/image" Target="../media/image27.emf"/><Relationship Id="rId5" Type="http://schemas.openxmlformats.org/officeDocument/2006/relationships/image" Target="../media/image21.emf"/><Relationship Id="rId15" Type="http://schemas.openxmlformats.org/officeDocument/2006/relationships/image" Target="../media/image31.emf"/><Relationship Id="rId10" Type="http://schemas.openxmlformats.org/officeDocument/2006/relationships/image" Target="../media/image26.emf"/><Relationship Id="rId4" Type="http://schemas.openxmlformats.org/officeDocument/2006/relationships/image" Target="../media/image4.tiff"/><Relationship Id="rId9" Type="http://schemas.openxmlformats.org/officeDocument/2006/relationships/image" Target="../media/image25.emf"/><Relationship Id="rId1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7.emf"/><Relationship Id="rId3" Type="http://schemas.openxmlformats.org/officeDocument/2006/relationships/image" Target="../media/image3.tiff"/><Relationship Id="rId7" Type="http://schemas.openxmlformats.org/officeDocument/2006/relationships/image" Target="../media/image23.emf"/><Relationship Id="rId12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openxmlformats.org/officeDocument/2006/relationships/image" Target="../media/image25.emf"/><Relationship Id="rId5" Type="http://schemas.openxmlformats.org/officeDocument/2006/relationships/image" Target="../media/image21.emf"/><Relationship Id="rId15" Type="http://schemas.openxmlformats.org/officeDocument/2006/relationships/image" Target="../media/image33.emf"/><Relationship Id="rId10" Type="http://schemas.openxmlformats.org/officeDocument/2006/relationships/image" Target="../media/image32.emf"/><Relationship Id="rId4" Type="http://schemas.openxmlformats.org/officeDocument/2006/relationships/image" Target="../media/image4.tiff"/><Relationship Id="rId9" Type="http://schemas.openxmlformats.org/officeDocument/2006/relationships/image" Target="../media/image31.emf"/><Relationship Id="rId1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E45D89E2-3CD4-7042-BD9B-DB7309E1DA0C}"/>
              </a:ext>
            </a:extLst>
          </p:cNvPr>
          <p:cNvSpPr txBox="1"/>
          <p:nvPr/>
        </p:nvSpPr>
        <p:spPr>
          <a:xfrm>
            <a:off x="685800" y="914400"/>
            <a:ext cx="807040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 pitchFamily="2" charset="77"/>
                <a:ea typeface="Palatino" pitchFamily="2" charset="77"/>
              </a:rPr>
              <a:t>Enabling Fast and Robust Federated Learning</a:t>
            </a:r>
          </a:p>
          <a:p>
            <a:pPr algn="ctr"/>
            <a:endParaRPr lang="en-US" sz="2400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2000" dirty="0">
                <a:latin typeface="Palatino" pitchFamily="2" charset="77"/>
                <a:ea typeface="Palatino" pitchFamily="2" charset="77"/>
              </a:rPr>
              <a:t>Ramtin Pedarsani</a:t>
            </a:r>
          </a:p>
          <a:p>
            <a:pPr algn="ctr"/>
            <a:r>
              <a:rPr lang="en-US" sz="2000" dirty="0">
                <a:latin typeface="Palatino" pitchFamily="2" charset="77"/>
                <a:ea typeface="Palatino" pitchFamily="2" charset="77"/>
              </a:rPr>
              <a:t>University of California, Santa Barbara</a:t>
            </a:r>
          </a:p>
          <a:p>
            <a:pPr algn="ctr"/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2000" dirty="0"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48" name="Picture 47" descr="ucsb_logo.png">
            <a:extLst>
              <a:ext uri="{FF2B5EF4-FFF2-40B4-BE49-F238E27FC236}">
                <a16:creationId xmlns:a16="http://schemas.microsoft.com/office/drawing/2014/main" id="{598ACEDE-7BE3-2F4F-BAA8-4287B35D1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1499" y="4276040"/>
            <a:ext cx="1679008" cy="89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90913A-352E-D045-ADCB-F484190BE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203" y="1419339"/>
            <a:ext cx="615594" cy="615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58C769-87F1-B44B-949E-181F17830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1290" y="3210148"/>
            <a:ext cx="881063" cy="8810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B2F2214F-8775-234F-A19F-FD7FA0D70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87134" y="3210147"/>
            <a:ext cx="881063" cy="88106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D00D8C6-F294-424E-87B5-029929A29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53437" y="3210148"/>
            <a:ext cx="881063" cy="881063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838AD9E2-A59B-A348-A5B1-F29C56657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08965" y="3210148"/>
            <a:ext cx="881063" cy="881063"/>
          </a:xfrm>
          <a:prstGeom prst="rect">
            <a:avLst/>
          </a:prstGeom>
        </p:spPr>
      </p:pic>
      <p:sp>
        <p:nvSpPr>
          <p:cNvPr id="43" name="Text Box 7">
            <a:extLst>
              <a:ext uri="{FF2B5EF4-FFF2-40B4-BE49-F238E27FC236}">
                <a16:creationId xmlns:a16="http://schemas.microsoft.com/office/drawing/2014/main" id="{A54364CE-F22D-9247-9222-191A5FF64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2950"/>
            <a:ext cx="944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400" dirty="0" err="1">
                <a:latin typeface="Palatino" pitchFamily="2" charset="77"/>
                <a:ea typeface="Palatino" pitchFamily="2" charset="77"/>
              </a:rPr>
              <a:t>FedPAQ</a:t>
            </a:r>
            <a:endParaRPr lang="en-US" altLang="en-US" sz="14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44" name="Line 2">
            <a:extLst>
              <a:ext uri="{FF2B5EF4-FFF2-40B4-BE49-F238E27FC236}">
                <a16:creationId xmlns:a16="http://schemas.microsoft.com/office/drawing/2014/main" id="{E2DC7FBB-CF5E-F948-BAEA-08B4C7E0AC8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5A78501-A10E-AC41-BE69-137A211CE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514" y="1991875"/>
            <a:ext cx="317500" cy="1651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3C57946-1D27-FA47-9388-FE76942B32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418" y="2134643"/>
            <a:ext cx="317500" cy="1651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23DDBA6-E39F-7646-B434-8EA98A9A5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6084" y="2134643"/>
            <a:ext cx="317500" cy="1651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D2C5C4B-7FFE-7241-9F47-FE0E7FDBC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4687" y="1924393"/>
            <a:ext cx="317500" cy="1651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256B0BA-4B40-5A41-A85B-9B1D4A93A20F}"/>
              </a:ext>
            </a:extLst>
          </p:cNvPr>
          <p:cNvGrpSpPr/>
          <p:nvPr/>
        </p:nvGrpSpPr>
        <p:grpSpPr>
          <a:xfrm>
            <a:off x="930338" y="4567512"/>
            <a:ext cx="7068722" cy="2214288"/>
            <a:chOff x="930338" y="4447967"/>
            <a:chExt cx="7068722" cy="22142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854335D-A6F7-5748-BE90-8316A4CD9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25872" y="6299450"/>
              <a:ext cx="431800" cy="3556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FCC0D16-F5BA-6E48-B2EB-534E71C53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0338" y="6299450"/>
              <a:ext cx="457200" cy="3556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3218EFC-5142-0B4C-9897-D821E652D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64431" y="6306655"/>
              <a:ext cx="457200" cy="3556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317060-1A76-F44E-B98F-98E0C7512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08196" y="6306655"/>
              <a:ext cx="482600" cy="355600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C4C7756-FDAE-0941-9BA6-B0BD4D7378DA}"/>
                </a:ext>
              </a:extLst>
            </p:cNvPr>
            <p:cNvGrpSpPr/>
            <p:nvPr/>
          </p:nvGrpSpPr>
          <p:grpSpPr>
            <a:xfrm>
              <a:off x="933288" y="4447967"/>
              <a:ext cx="606841" cy="1710011"/>
              <a:chOff x="933288" y="4447967"/>
              <a:chExt cx="606841" cy="1710011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CE68426B-1CCB-0D4F-9B25-33D38CD0C9F7}"/>
                  </a:ext>
                </a:extLst>
              </p:cNvPr>
              <p:cNvGrpSpPr/>
              <p:nvPr/>
            </p:nvGrpSpPr>
            <p:grpSpPr>
              <a:xfrm>
                <a:off x="933288" y="4447967"/>
                <a:ext cx="566737" cy="658040"/>
                <a:chOff x="1108549" y="4511317"/>
                <a:chExt cx="566737" cy="658040"/>
              </a:xfrm>
            </p:grpSpPr>
            <p:sp>
              <p:nvSpPr>
                <p:cNvPr id="52" name="Rounded Rectangle 51">
                  <a:extLst>
                    <a:ext uri="{FF2B5EF4-FFF2-40B4-BE49-F238E27FC236}">
                      <a16:creationId xmlns:a16="http://schemas.microsoft.com/office/drawing/2014/main" id="{12C2D680-037E-9948-A349-9209502FFC89}"/>
                    </a:ext>
                  </a:extLst>
                </p:cNvPr>
                <p:cNvSpPr/>
                <p:nvPr/>
              </p:nvSpPr>
              <p:spPr>
                <a:xfrm>
                  <a:off x="1108549" y="4703481"/>
                  <a:ext cx="566737" cy="265829"/>
                </a:xfrm>
                <a:prstGeom prst="roundRect">
                  <a:avLst/>
                </a:prstGeom>
                <a:solidFill>
                  <a:srgbClr val="2765C7">
                    <a:alpha val="4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  <a:latin typeface="Corbel" panose="020B0503020204020204" pitchFamily="34" charset="0"/>
                    </a:rPr>
                    <a:t>SGD</a:t>
                  </a:r>
                  <a:endParaRPr lang="en-US" sz="1000" dirty="0">
                    <a:solidFill>
                      <a:schemeClr val="tx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8DDF477E-C735-794A-9108-6631BDB84AF0}"/>
                    </a:ext>
                  </a:extLst>
                </p:cNvPr>
                <p:cNvCxnSpPr>
                  <a:cxnSpLocks/>
                  <a:stCxn id="52" idx="2"/>
                </p:cNvCxnSpPr>
                <p:nvPr/>
              </p:nvCxnSpPr>
              <p:spPr>
                <a:xfrm flipH="1">
                  <a:off x="1391917" y="4969310"/>
                  <a:ext cx="1" cy="2000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5DD69DBC-D4AF-9B42-B2B3-1173ADED2049}"/>
                    </a:ext>
                  </a:extLst>
                </p:cNvPr>
                <p:cNvCxnSpPr>
                  <a:cxnSpLocks/>
                  <a:endCxn id="52" idx="0"/>
                </p:cNvCxnSpPr>
                <p:nvPr/>
              </p:nvCxnSpPr>
              <p:spPr>
                <a:xfrm>
                  <a:off x="1391917" y="4511317"/>
                  <a:ext cx="1" cy="192164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CBED5BA-0EB9-074D-88DC-FF2461F11828}"/>
                  </a:ext>
                </a:extLst>
              </p:cNvPr>
              <p:cNvSpPr txBox="1"/>
              <p:nvPr/>
            </p:nvSpPr>
            <p:spPr>
              <a:xfrm rot="5400000">
                <a:off x="1071892" y="5078352"/>
                <a:ext cx="4748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….</a:t>
                </a: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E7843F46-A226-B64A-A7D5-7AB498E5F8A2}"/>
                  </a:ext>
                </a:extLst>
              </p:cNvPr>
              <p:cNvGrpSpPr/>
              <p:nvPr/>
            </p:nvGrpSpPr>
            <p:grpSpPr>
              <a:xfrm>
                <a:off x="933288" y="5499938"/>
                <a:ext cx="566737" cy="658040"/>
                <a:chOff x="1108549" y="4511317"/>
                <a:chExt cx="566737" cy="658040"/>
              </a:xfrm>
            </p:grpSpPr>
            <p:sp>
              <p:nvSpPr>
                <p:cNvPr id="49" name="Rounded Rectangle 48">
                  <a:extLst>
                    <a:ext uri="{FF2B5EF4-FFF2-40B4-BE49-F238E27FC236}">
                      <a16:creationId xmlns:a16="http://schemas.microsoft.com/office/drawing/2014/main" id="{DB877163-B3FE-E748-80EA-639A206A5708}"/>
                    </a:ext>
                  </a:extLst>
                </p:cNvPr>
                <p:cNvSpPr/>
                <p:nvPr/>
              </p:nvSpPr>
              <p:spPr>
                <a:xfrm>
                  <a:off x="1108549" y="4703481"/>
                  <a:ext cx="566737" cy="265829"/>
                </a:xfrm>
                <a:prstGeom prst="roundRect">
                  <a:avLst/>
                </a:prstGeom>
                <a:solidFill>
                  <a:srgbClr val="2765C7">
                    <a:alpha val="4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  <a:latin typeface="Corbel" panose="020B0503020204020204" pitchFamily="34" charset="0"/>
                    </a:rPr>
                    <a:t>SGD</a:t>
                  </a:r>
                  <a:endParaRPr lang="en-US" sz="1000" dirty="0">
                    <a:solidFill>
                      <a:schemeClr val="tx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754CAF8E-64EA-9341-8258-1BB5F9AEE9AE}"/>
                    </a:ext>
                  </a:extLst>
                </p:cNvPr>
                <p:cNvCxnSpPr>
                  <a:cxnSpLocks/>
                  <a:stCxn id="49" idx="2"/>
                </p:cNvCxnSpPr>
                <p:nvPr/>
              </p:nvCxnSpPr>
              <p:spPr>
                <a:xfrm flipH="1">
                  <a:off x="1391917" y="4969310"/>
                  <a:ext cx="1" cy="2000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7C0DD288-BC3D-EC47-9654-A261F3B94C73}"/>
                    </a:ext>
                  </a:extLst>
                </p:cNvPr>
                <p:cNvCxnSpPr>
                  <a:cxnSpLocks/>
                  <a:endCxn id="49" idx="0"/>
                </p:cNvCxnSpPr>
                <p:nvPr/>
              </p:nvCxnSpPr>
              <p:spPr>
                <a:xfrm>
                  <a:off x="1391917" y="4511317"/>
                  <a:ext cx="1" cy="192164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3FA598C-D91F-CE46-BEE5-E26D20D49266}"/>
                </a:ext>
              </a:extLst>
            </p:cNvPr>
            <p:cNvGrpSpPr/>
            <p:nvPr/>
          </p:nvGrpSpPr>
          <p:grpSpPr>
            <a:xfrm>
              <a:off x="7392219" y="4454178"/>
              <a:ext cx="606841" cy="1710011"/>
              <a:chOff x="933288" y="4447967"/>
              <a:chExt cx="606841" cy="1710011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FBB3C02A-62ED-9A43-8CCD-65BA828720AC}"/>
                  </a:ext>
                </a:extLst>
              </p:cNvPr>
              <p:cNvGrpSpPr/>
              <p:nvPr/>
            </p:nvGrpSpPr>
            <p:grpSpPr>
              <a:xfrm>
                <a:off x="933288" y="4447967"/>
                <a:ext cx="566737" cy="658040"/>
                <a:chOff x="1108549" y="4511317"/>
                <a:chExt cx="566737" cy="658040"/>
              </a:xfrm>
            </p:grpSpPr>
            <p:sp>
              <p:nvSpPr>
                <p:cNvPr id="63" name="Rounded Rectangle 62">
                  <a:extLst>
                    <a:ext uri="{FF2B5EF4-FFF2-40B4-BE49-F238E27FC236}">
                      <a16:creationId xmlns:a16="http://schemas.microsoft.com/office/drawing/2014/main" id="{A54D211C-7D1E-7B46-A21B-BF0E09B8C523}"/>
                    </a:ext>
                  </a:extLst>
                </p:cNvPr>
                <p:cNvSpPr/>
                <p:nvPr/>
              </p:nvSpPr>
              <p:spPr>
                <a:xfrm>
                  <a:off x="1108549" y="4703481"/>
                  <a:ext cx="566737" cy="265829"/>
                </a:xfrm>
                <a:prstGeom prst="roundRect">
                  <a:avLst/>
                </a:prstGeom>
                <a:solidFill>
                  <a:srgbClr val="2765C7">
                    <a:alpha val="4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  <a:latin typeface="Corbel" panose="020B0503020204020204" pitchFamily="34" charset="0"/>
                    </a:rPr>
                    <a:t>SGD</a:t>
                  </a:r>
                  <a:endParaRPr lang="en-US" sz="1000" dirty="0">
                    <a:solidFill>
                      <a:schemeClr val="tx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67" name="Straight Arrow Connector 66">
                  <a:extLst>
                    <a:ext uri="{FF2B5EF4-FFF2-40B4-BE49-F238E27FC236}">
                      <a16:creationId xmlns:a16="http://schemas.microsoft.com/office/drawing/2014/main" id="{496CDAB2-7CA1-2947-80E6-46C1E40259DF}"/>
                    </a:ext>
                  </a:extLst>
                </p:cNvPr>
                <p:cNvCxnSpPr>
                  <a:cxnSpLocks/>
                  <a:stCxn id="63" idx="2"/>
                </p:cNvCxnSpPr>
                <p:nvPr/>
              </p:nvCxnSpPr>
              <p:spPr>
                <a:xfrm flipH="1">
                  <a:off x="1391917" y="4969310"/>
                  <a:ext cx="1" cy="2000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>
                  <a:extLst>
                    <a:ext uri="{FF2B5EF4-FFF2-40B4-BE49-F238E27FC236}">
                      <a16:creationId xmlns:a16="http://schemas.microsoft.com/office/drawing/2014/main" id="{9564762C-E790-F745-A1D6-4E7FE99BE890}"/>
                    </a:ext>
                  </a:extLst>
                </p:cNvPr>
                <p:cNvCxnSpPr>
                  <a:cxnSpLocks/>
                  <a:endCxn id="63" idx="0"/>
                </p:cNvCxnSpPr>
                <p:nvPr/>
              </p:nvCxnSpPr>
              <p:spPr>
                <a:xfrm>
                  <a:off x="1391917" y="4511317"/>
                  <a:ext cx="1" cy="192164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6240C5-EE88-EC4F-B1B1-63A84232E423}"/>
                  </a:ext>
                </a:extLst>
              </p:cNvPr>
              <p:cNvSpPr txBox="1"/>
              <p:nvPr/>
            </p:nvSpPr>
            <p:spPr>
              <a:xfrm rot="5400000">
                <a:off x="1071892" y="5078352"/>
                <a:ext cx="4748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….</a:t>
                </a:r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E351324B-4067-4148-BFDD-E96DD0EC6D4C}"/>
                  </a:ext>
                </a:extLst>
              </p:cNvPr>
              <p:cNvGrpSpPr/>
              <p:nvPr/>
            </p:nvGrpSpPr>
            <p:grpSpPr>
              <a:xfrm>
                <a:off x="933288" y="5499938"/>
                <a:ext cx="566737" cy="658040"/>
                <a:chOff x="1108549" y="4511317"/>
                <a:chExt cx="566737" cy="658040"/>
              </a:xfrm>
            </p:grpSpPr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D28FF166-B753-A54C-8365-C272E67C7085}"/>
                    </a:ext>
                  </a:extLst>
                </p:cNvPr>
                <p:cNvSpPr/>
                <p:nvPr/>
              </p:nvSpPr>
              <p:spPr>
                <a:xfrm>
                  <a:off x="1108549" y="4703481"/>
                  <a:ext cx="566737" cy="265829"/>
                </a:xfrm>
                <a:prstGeom prst="roundRect">
                  <a:avLst/>
                </a:prstGeom>
                <a:solidFill>
                  <a:srgbClr val="2765C7">
                    <a:alpha val="4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  <a:latin typeface="Corbel" panose="020B0503020204020204" pitchFamily="34" charset="0"/>
                    </a:rPr>
                    <a:t>SGD</a:t>
                  </a:r>
                  <a:endParaRPr lang="en-US" sz="1000" dirty="0">
                    <a:solidFill>
                      <a:schemeClr val="tx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A2CD71C8-7008-F84A-BCD2-70044784D369}"/>
                    </a:ext>
                  </a:extLst>
                </p:cNvPr>
                <p:cNvCxnSpPr>
                  <a:cxnSpLocks/>
                  <a:stCxn id="60" idx="2"/>
                </p:cNvCxnSpPr>
                <p:nvPr/>
              </p:nvCxnSpPr>
              <p:spPr>
                <a:xfrm flipH="1">
                  <a:off x="1391917" y="4969310"/>
                  <a:ext cx="1" cy="2000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49141E2B-5F08-E64A-8EFC-0C9F5A9A50F3}"/>
                    </a:ext>
                  </a:extLst>
                </p:cNvPr>
                <p:cNvCxnSpPr>
                  <a:cxnSpLocks/>
                  <a:endCxn id="60" idx="0"/>
                </p:cNvCxnSpPr>
                <p:nvPr/>
              </p:nvCxnSpPr>
              <p:spPr>
                <a:xfrm>
                  <a:off x="1391917" y="4511317"/>
                  <a:ext cx="1" cy="192164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989ACA7-57B2-E047-A83B-78247C4C84F4}"/>
                </a:ext>
              </a:extLst>
            </p:cNvPr>
            <p:cNvGrpSpPr/>
            <p:nvPr/>
          </p:nvGrpSpPr>
          <p:grpSpPr>
            <a:xfrm>
              <a:off x="5258404" y="4447967"/>
              <a:ext cx="606841" cy="1710011"/>
              <a:chOff x="933288" y="4447967"/>
              <a:chExt cx="606841" cy="1710011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C2963E13-A47D-6340-AA15-152739CF3394}"/>
                  </a:ext>
                </a:extLst>
              </p:cNvPr>
              <p:cNvGrpSpPr/>
              <p:nvPr/>
            </p:nvGrpSpPr>
            <p:grpSpPr>
              <a:xfrm>
                <a:off x="933288" y="4447967"/>
                <a:ext cx="566737" cy="658040"/>
                <a:chOff x="1108549" y="4511317"/>
                <a:chExt cx="566737" cy="658040"/>
              </a:xfrm>
            </p:grpSpPr>
            <p:sp>
              <p:nvSpPr>
                <p:cNvPr id="92" name="Rounded Rectangle 91">
                  <a:extLst>
                    <a:ext uri="{FF2B5EF4-FFF2-40B4-BE49-F238E27FC236}">
                      <a16:creationId xmlns:a16="http://schemas.microsoft.com/office/drawing/2014/main" id="{C28A26F5-E52D-4C44-982B-65B9DFA7D851}"/>
                    </a:ext>
                  </a:extLst>
                </p:cNvPr>
                <p:cNvSpPr/>
                <p:nvPr/>
              </p:nvSpPr>
              <p:spPr>
                <a:xfrm>
                  <a:off x="1108549" y="4703481"/>
                  <a:ext cx="566737" cy="265829"/>
                </a:xfrm>
                <a:prstGeom prst="roundRect">
                  <a:avLst/>
                </a:prstGeom>
                <a:solidFill>
                  <a:srgbClr val="2765C7">
                    <a:alpha val="4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  <a:latin typeface="Corbel" panose="020B0503020204020204" pitchFamily="34" charset="0"/>
                    </a:rPr>
                    <a:t>SGD</a:t>
                  </a:r>
                  <a:endParaRPr lang="en-US" sz="1000" dirty="0">
                    <a:solidFill>
                      <a:schemeClr val="tx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93" name="Straight Arrow Connector 92">
                  <a:extLst>
                    <a:ext uri="{FF2B5EF4-FFF2-40B4-BE49-F238E27FC236}">
                      <a16:creationId xmlns:a16="http://schemas.microsoft.com/office/drawing/2014/main" id="{C9C3AC0A-D5C7-954F-8FF4-DD69D6AF591E}"/>
                    </a:ext>
                  </a:extLst>
                </p:cNvPr>
                <p:cNvCxnSpPr>
                  <a:cxnSpLocks/>
                  <a:stCxn id="92" idx="2"/>
                </p:cNvCxnSpPr>
                <p:nvPr/>
              </p:nvCxnSpPr>
              <p:spPr>
                <a:xfrm flipH="1">
                  <a:off x="1391917" y="4969310"/>
                  <a:ext cx="1" cy="2000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B40CBCE3-3147-9A4B-9191-C24387DD3F26}"/>
                    </a:ext>
                  </a:extLst>
                </p:cNvPr>
                <p:cNvCxnSpPr>
                  <a:cxnSpLocks/>
                  <a:endCxn id="92" idx="0"/>
                </p:cNvCxnSpPr>
                <p:nvPr/>
              </p:nvCxnSpPr>
              <p:spPr>
                <a:xfrm>
                  <a:off x="1391917" y="4511317"/>
                  <a:ext cx="1" cy="192164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282F194D-A30F-4843-99CB-240C1CD18D00}"/>
                  </a:ext>
                </a:extLst>
              </p:cNvPr>
              <p:cNvSpPr txBox="1"/>
              <p:nvPr/>
            </p:nvSpPr>
            <p:spPr>
              <a:xfrm rot="5400000">
                <a:off x="1071892" y="5078352"/>
                <a:ext cx="4748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….</a:t>
                </a:r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0E62B24B-F224-CC40-8081-B35A8BDC096C}"/>
                  </a:ext>
                </a:extLst>
              </p:cNvPr>
              <p:cNvGrpSpPr/>
              <p:nvPr/>
            </p:nvGrpSpPr>
            <p:grpSpPr>
              <a:xfrm>
                <a:off x="933288" y="5499938"/>
                <a:ext cx="566737" cy="658040"/>
                <a:chOff x="1108549" y="4511317"/>
                <a:chExt cx="566737" cy="658040"/>
              </a:xfrm>
            </p:grpSpPr>
            <p:sp>
              <p:nvSpPr>
                <p:cNvPr id="89" name="Rounded Rectangle 88">
                  <a:extLst>
                    <a:ext uri="{FF2B5EF4-FFF2-40B4-BE49-F238E27FC236}">
                      <a16:creationId xmlns:a16="http://schemas.microsoft.com/office/drawing/2014/main" id="{FBCBDF7E-2EEB-034B-8DF5-EDF90BBA032C}"/>
                    </a:ext>
                  </a:extLst>
                </p:cNvPr>
                <p:cNvSpPr/>
                <p:nvPr/>
              </p:nvSpPr>
              <p:spPr>
                <a:xfrm>
                  <a:off x="1108549" y="4703481"/>
                  <a:ext cx="566737" cy="265829"/>
                </a:xfrm>
                <a:prstGeom prst="roundRect">
                  <a:avLst/>
                </a:prstGeom>
                <a:solidFill>
                  <a:srgbClr val="2765C7">
                    <a:alpha val="4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  <a:latin typeface="Corbel" panose="020B0503020204020204" pitchFamily="34" charset="0"/>
                    </a:rPr>
                    <a:t>SGD</a:t>
                  </a:r>
                  <a:endParaRPr lang="en-US" sz="1000" dirty="0">
                    <a:solidFill>
                      <a:schemeClr val="tx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B3D08C66-509F-3740-841D-C3B618614457}"/>
                    </a:ext>
                  </a:extLst>
                </p:cNvPr>
                <p:cNvCxnSpPr>
                  <a:cxnSpLocks/>
                  <a:stCxn id="89" idx="2"/>
                </p:cNvCxnSpPr>
                <p:nvPr/>
              </p:nvCxnSpPr>
              <p:spPr>
                <a:xfrm flipH="1">
                  <a:off x="1391917" y="4969310"/>
                  <a:ext cx="1" cy="2000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3C6F1812-1B84-5941-AD42-D1FBC853A3F6}"/>
                    </a:ext>
                  </a:extLst>
                </p:cNvPr>
                <p:cNvCxnSpPr>
                  <a:cxnSpLocks/>
                  <a:endCxn id="89" idx="0"/>
                </p:cNvCxnSpPr>
                <p:nvPr/>
              </p:nvCxnSpPr>
              <p:spPr>
                <a:xfrm>
                  <a:off x="1391917" y="4511317"/>
                  <a:ext cx="1" cy="192164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BBC3033-C46B-5041-B002-AC1787D49831}"/>
                </a:ext>
              </a:extLst>
            </p:cNvPr>
            <p:cNvGrpSpPr/>
            <p:nvPr/>
          </p:nvGrpSpPr>
          <p:grpSpPr>
            <a:xfrm>
              <a:off x="3064431" y="4454178"/>
              <a:ext cx="606841" cy="1710011"/>
              <a:chOff x="933288" y="4447967"/>
              <a:chExt cx="606841" cy="1710011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22ED2F74-7BEF-D54E-82EA-51DF79657051}"/>
                  </a:ext>
                </a:extLst>
              </p:cNvPr>
              <p:cNvGrpSpPr/>
              <p:nvPr/>
            </p:nvGrpSpPr>
            <p:grpSpPr>
              <a:xfrm>
                <a:off x="933288" y="4447967"/>
                <a:ext cx="566737" cy="658040"/>
                <a:chOff x="1108549" y="4511317"/>
                <a:chExt cx="566737" cy="658040"/>
              </a:xfrm>
            </p:grpSpPr>
            <p:sp>
              <p:nvSpPr>
                <p:cNvPr id="102" name="Rounded Rectangle 101">
                  <a:extLst>
                    <a:ext uri="{FF2B5EF4-FFF2-40B4-BE49-F238E27FC236}">
                      <a16:creationId xmlns:a16="http://schemas.microsoft.com/office/drawing/2014/main" id="{8BCC7A2A-90B4-7447-BD42-CAD93C2668CA}"/>
                    </a:ext>
                  </a:extLst>
                </p:cNvPr>
                <p:cNvSpPr/>
                <p:nvPr/>
              </p:nvSpPr>
              <p:spPr>
                <a:xfrm>
                  <a:off x="1108549" y="4703481"/>
                  <a:ext cx="566737" cy="265829"/>
                </a:xfrm>
                <a:prstGeom prst="roundRect">
                  <a:avLst/>
                </a:prstGeom>
                <a:solidFill>
                  <a:srgbClr val="2765C7">
                    <a:alpha val="4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  <a:latin typeface="Corbel" panose="020B0503020204020204" pitchFamily="34" charset="0"/>
                    </a:rPr>
                    <a:t>SGD</a:t>
                  </a:r>
                  <a:endParaRPr lang="en-US" sz="1000" dirty="0">
                    <a:solidFill>
                      <a:schemeClr val="tx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104" name="Straight Arrow Connector 103">
                  <a:extLst>
                    <a:ext uri="{FF2B5EF4-FFF2-40B4-BE49-F238E27FC236}">
                      <a16:creationId xmlns:a16="http://schemas.microsoft.com/office/drawing/2014/main" id="{E5ABC97E-0C6F-F74B-B74D-0C4F39D8C9D8}"/>
                    </a:ext>
                  </a:extLst>
                </p:cNvPr>
                <p:cNvCxnSpPr>
                  <a:cxnSpLocks/>
                  <a:stCxn id="102" idx="2"/>
                </p:cNvCxnSpPr>
                <p:nvPr/>
              </p:nvCxnSpPr>
              <p:spPr>
                <a:xfrm flipH="1">
                  <a:off x="1391917" y="4969310"/>
                  <a:ext cx="1" cy="2000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Arrow Connector 104">
                  <a:extLst>
                    <a:ext uri="{FF2B5EF4-FFF2-40B4-BE49-F238E27FC236}">
                      <a16:creationId xmlns:a16="http://schemas.microsoft.com/office/drawing/2014/main" id="{EBF7A9A0-D354-0443-8FB1-BC9F5D8C243D}"/>
                    </a:ext>
                  </a:extLst>
                </p:cNvPr>
                <p:cNvCxnSpPr>
                  <a:cxnSpLocks/>
                  <a:endCxn id="102" idx="0"/>
                </p:cNvCxnSpPr>
                <p:nvPr/>
              </p:nvCxnSpPr>
              <p:spPr>
                <a:xfrm>
                  <a:off x="1391917" y="4511317"/>
                  <a:ext cx="1" cy="192164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7AFEACD7-3D55-EE4B-91A1-D104913BB2C5}"/>
                  </a:ext>
                </a:extLst>
              </p:cNvPr>
              <p:cNvSpPr txBox="1"/>
              <p:nvPr/>
            </p:nvSpPr>
            <p:spPr>
              <a:xfrm rot="5400000">
                <a:off x="1071892" y="5078352"/>
                <a:ext cx="4748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….</a:t>
                </a:r>
              </a:p>
            </p:txBody>
          </p: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08B405E7-1F19-7648-AF4C-01F9EC0EB9CA}"/>
                  </a:ext>
                </a:extLst>
              </p:cNvPr>
              <p:cNvGrpSpPr/>
              <p:nvPr/>
            </p:nvGrpSpPr>
            <p:grpSpPr>
              <a:xfrm>
                <a:off x="933288" y="5499938"/>
                <a:ext cx="566737" cy="658040"/>
                <a:chOff x="1108549" y="4511317"/>
                <a:chExt cx="566737" cy="658040"/>
              </a:xfrm>
            </p:grpSpPr>
            <p:sp>
              <p:nvSpPr>
                <p:cNvPr id="99" name="Rounded Rectangle 98">
                  <a:extLst>
                    <a:ext uri="{FF2B5EF4-FFF2-40B4-BE49-F238E27FC236}">
                      <a16:creationId xmlns:a16="http://schemas.microsoft.com/office/drawing/2014/main" id="{20FD3F57-F30C-2849-9E38-2E9D29A4492B}"/>
                    </a:ext>
                  </a:extLst>
                </p:cNvPr>
                <p:cNvSpPr/>
                <p:nvPr/>
              </p:nvSpPr>
              <p:spPr>
                <a:xfrm>
                  <a:off x="1108549" y="4703481"/>
                  <a:ext cx="566737" cy="265829"/>
                </a:xfrm>
                <a:prstGeom prst="roundRect">
                  <a:avLst/>
                </a:prstGeom>
                <a:solidFill>
                  <a:srgbClr val="2765C7">
                    <a:alpha val="4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  <a:latin typeface="Corbel" panose="020B0503020204020204" pitchFamily="34" charset="0"/>
                    </a:rPr>
                    <a:t>SGD</a:t>
                  </a:r>
                  <a:endParaRPr lang="en-US" sz="1000" dirty="0">
                    <a:solidFill>
                      <a:schemeClr val="tx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A59F2B2D-2202-604E-81CC-9879AEBF24F1}"/>
                    </a:ext>
                  </a:extLst>
                </p:cNvPr>
                <p:cNvCxnSpPr>
                  <a:cxnSpLocks/>
                  <a:stCxn id="99" idx="2"/>
                </p:cNvCxnSpPr>
                <p:nvPr/>
              </p:nvCxnSpPr>
              <p:spPr>
                <a:xfrm flipH="1">
                  <a:off x="1391917" y="4969310"/>
                  <a:ext cx="1" cy="2000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AAA4A1DB-D5F5-6646-8459-2E8A8BC3E01B}"/>
                    </a:ext>
                  </a:extLst>
                </p:cNvPr>
                <p:cNvCxnSpPr>
                  <a:cxnSpLocks/>
                  <a:endCxn id="99" idx="0"/>
                </p:cNvCxnSpPr>
                <p:nvPr/>
              </p:nvCxnSpPr>
              <p:spPr>
                <a:xfrm>
                  <a:off x="1391917" y="4511317"/>
                  <a:ext cx="1" cy="192164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0C57365A-35F6-624F-9FE7-2640EE71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85725" y="5255209"/>
              <a:ext cx="114300" cy="107950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D9C124AE-D0ED-6640-A0A6-C00863EDF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16324" y="5257745"/>
              <a:ext cx="114300" cy="107950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6E60B411-2257-9647-B6D1-6861FC3DD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44656" y="5251267"/>
              <a:ext cx="114300" cy="107950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B4E5C21F-4402-6445-9B93-BF3F3160C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10841" y="5255209"/>
              <a:ext cx="114300" cy="107950"/>
            </a:xfrm>
            <a:prstGeom prst="rect">
              <a:avLst/>
            </a:prstGeom>
          </p:spPr>
        </p:pic>
      </p:grpSp>
      <p:pic>
        <p:nvPicPr>
          <p:cNvPr id="68" name="Google Shape;269;p21">
            <a:extLst>
              <a:ext uri="{FF2B5EF4-FFF2-40B4-BE49-F238E27FC236}">
                <a16:creationId xmlns:a16="http://schemas.microsoft.com/office/drawing/2014/main" id="{73F1D6C1-D111-A64A-9FF1-580743C309E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78813" y="3043856"/>
            <a:ext cx="409767" cy="409767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EDD809ED-511A-A446-B21E-AFE58608951A}"/>
              </a:ext>
            </a:extLst>
          </p:cNvPr>
          <p:cNvSpPr txBox="1"/>
          <p:nvPr/>
        </p:nvSpPr>
        <p:spPr>
          <a:xfrm>
            <a:off x="4915789" y="2649925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straggler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7269BA34-F0B9-E44B-97B1-5803A62F54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638" y="2760427"/>
            <a:ext cx="1498600" cy="3556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CB518DE-5783-0D40-BE76-BF91BE9E2D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3731" y="2757161"/>
            <a:ext cx="1498600" cy="3556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21FDA82-3AD7-834F-9573-6163E75871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13587" y="2757161"/>
            <a:ext cx="1524000" cy="355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4A9247-7317-6444-9C6D-2757C6B12D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6839" y="883622"/>
            <a:ext cx="45339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4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C -0.09931 0.01944 -0.19861 0.03958 -0.24948 0.09537 C -0.30035 0.15069 -0.29809 0.29004 -0.30504 0.33379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60" y="1669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7 C -0.03854 0.01806 -0.07691 0.03681 -0.0967 0.08912 C -0.11632 0.14074 -0.11545 0.27153 -0.11805 0.31296 " pathEditMode="relative" rAng="0" ptsTypes="AAA">
                                      <p:cBhvr>
                                        <p:cTn id="1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15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7 C 0.02569 0.01806 0.05139 0.03681 0.06458 0.08912 C 0.07777 0.14097 0.07708 0.27153 0.07899 0.31296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1564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C 0.09219 0.01991 0.18438 0.04051 0.23178 0.09792 C 0.27917 0.15463 0.27674 0.29838 0.28368 0.34375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4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6 -0.01666 C 0.02552 -0.04768 0.04375 -0.0787 0.08836 -0.09791 C 0.13316 -0.1169 0.20451 -0.1243 0.27586 -0.13148 " pathEditMode="relative" ptsTypes="AAA">
                                      <p:cBhvr>
                                        <p:cTn id="3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162 C -0.00399 -0.03495 -0.00608 -0.05347 0.01337 -0.0669 C 0.03264 -0.08056 0.07361 -0.08889 0.11458 -0.09722 " pathEditMode="relative" ptsTypes="AAA">
                                      <p:cBhvr>
                                        <p:cTn id="3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1273 C -0.01441 -0.04144 -0.03125 -0.07014 -0.07622 -0.09051 C -0.12101 -0.11111 -0.1941 -0.12361 -0.26719 -0.13611 " pathEditMode="relative" ptsTypes="AAA">
                                      <p:cBhvr>
                                        <p:cTn id="4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7">
            <a:extLst>
              <a:ext uri="{FF2B5EF4-FFF2-40B4-BE49-F238E27FC236}">
                <a16:creationId xmlns:a16="http://schemas.microsoft.com/office/drawing/2014/main" id="{9402FE4A-13B2-D344-9C84-56C1D7D0E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2950"/>
            <a:ext cx="944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000" dirty="0" err="1">
                <a:latin typeface="Palatino" pitchFamily="2" charset="77"/>
                <a:ea typeface="Palatino" pitchFamily="2" charset="77"/>
              </a:rPr>
              <a:t>FedPAQ</a:t>
            </a:r>
            <a:endParaRPr lang="en-US" altLang="en-US" sz="12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10" name="Line 2">
            <a:extLst>
              <a:ext uri="{FF2B5EF4-FFF2-40B4-BE49-F238E27FC236}">
                <a16:creationId xmlns:a16="http://schemas.microsoft.com/office/drawing/2014/main" id="{634E819D-1ED8-124F-B7BE-D2097D9E6E3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8B8D120-AC93-3444-B9A3-A19982F0DD6B}"/>
              </a:ext>
            </a:extLst>
          </p:cNvPr>
          <p:cNvSpPr txBox="1"/>
          <p:nvPr/>
        </p:nvSpPr>
        <p:spPr>
          <a:xfrm>
            <a:off x="207962" y="832653"/>
            <a:ext cx="8965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Palatino" pitchFamily="2" charset="77"/>
                <a:ea typeface="Palatino" pitchFamily="2" charset="77"/>
              </a:rPr>
              <a:t>FedPAQ</a:t>
            </a:r>
            <a:r>
              <a:rPr lang="en-US" sz="1600" dirty="0">
                <a:latin typeface="Palatino" pitchFamily="2" charset="77"/>
                <a:ea typeface="Palatino" pitchFamily="2" charset="77"/>
              </a:rPr>
              <a:t> is an iterative Federated Learning method and consists of three modules. In each round: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70585D1-C049-534D-B4B1-52C4405DBE9C}"/>
              </a:ext>
            </a:extLst>
          </p:cNvPr>
          <p:cNvSpPr txBox="1"/>
          <p:nvPr/>
        </p:nvSpPr>
        <p:spPr>
          <a:xfrm>
            <a:off x="403177" y="4724400"/>
            <a:ext cx="83376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Palatino" pitchFamily="2" charset="77"/>
                <a:ea typeface="Palatino" pitchFamily="2" charset="77"/>
              </a:rPr>
              <a:t>Despite the noises and randomness, is </a:t>
            </a:r>
            <a:r>
              <a:rPr lang="en-US" sz="1600" dirty="0" err="1">
                <a:latin typeface="Palatino" pitchFamily="2" charset="77"/>
                <a:ea typeface="Palatino" pitchFamily="2" charset="77"/>
              </a:rPr>
              <a:t>FedPAQ</a:t>
            </a:r>
            <a:r>
              <a:rPr lang="en-US" sz="1600" dirty="0">
                <a:latin typeface="Palatino" pitchFamily="2" charset="77"/>
                <a:ea typeface="Palatino" pitchFamily="2" charset="77"/>
              </a:rPr>
              <a:t> provably converging? 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latin typeface="Palatino" pitchFamily="2" charset="77"/>
                <a:ea typeface="Palatino" pitchFamily="2" charset="77"/>
              </a:rPr>
              <a:t>If so, how fast? 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latin typeface="Palatino" pitchFamily="2" charset="77"/>
                <a:ea typeface="Palatino" pitchFamily="2" charset="77"/>
              </a:rPr>
              <a:t>What trade-offs does it provide?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7CAB02CC-69BE-194F-B2F4-D1FB49616094}"/>
              </a:ext>
            </a:extLst>
          </p:cNvPr>
          <p:cNvSpPr>
            <a:spLocks noChangeAspect="1"/>
          </p:cNvSpPr>
          <p:nvPr/>
        </p:nvSpPr>
        <p:spPr>
          <a:xfrm>
            <a:off x="113367" y="3025058"/>
            <a:ext cx="2911450" cy="1090771"/>
          </a:xfrm>
          <a:prstGeom prst="roundRect">
            <a:avLst>
              <a:gd name="adj" fmla="val 5836"/>
            </a:avLst>
          </a:prstGeom>
          <a:solidFill>
            <a:srgbClr val="E5EC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Fewer communication rounds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Less privacy leakage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BC1B6497-6349-404B-BB0B-5094DC7C92B2}"/>
              </a:ext>
            </a:extLst>
          </p:cNvPr>
          <p:cNvSpPr>
            <a:spLocks noChangeAspect="1"/>
          </p:cNvSpPr>
          <p:nvPr/>
        </p:nvSpPr>
        <p:spPr>
          <a:xfrm>
            <a:off x="3120049" y="3020605"/>
            <a:ext cx="2911450" cy="1097178"/>
          </a:xfrm>
          <a:prstGeom prst="roundRect">
            <a:avLst>
              <a:gd name="adj" fmla="val 5836"/>
            </a:avLst>
          </a:prstGeom>
          <a:solidFill>
            <a:srgbClr val="E5EC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Less comm. overhead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D6CD8EC9-7A8F-374B-AEC9-8B9112365A3E}"/>
              </a:ext>
            </a:extLst>
          </p:cNvPr>
          <p:cNvSpPr>
            <a:spLocks noChangeAspect="1"/>
          </p:cNvSpPr>
          <p:nvPr/>
        </p:nvSpPr>
        <p:spPr>
          <a:xfrm>
            <a:off x="6137958" y="3020605"/>
            <a:ext cx="2911450" cy="1097178"/>
          </a:xfrm>
          <a:prstGeom prst="roundRect">
            <a:avLst>
              <a:gd name="adj" fmla="val 5836"/>
            </a:avLst>
          </a:prstGeom>
          <a:solidFill>
            <a:srgbClr val="E5EC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Scalable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Device-Heterogeneity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ounded Rectangle 85">
                <a:extLst>
                  <a:ext uri="{FF2B5EF4-FFF2-40B4-BE49-F238E27FC236}">
                    <a16:creationId xmlns:a16="http://schemas.microsoft.com/office/drawing/2014/main" id="{D7D56B12-AA84-3E44-AF07-36721DB8C4FA}"/>
                  </a:ext>
                </a:extLst>
              </p:cNvPr>
              <p:cNvSpPr/>
              <p:nvPr/>
            </p:nvSpPr>
            <p:spPr>
              <a:xfrm>
                <a:off x="113367" y="1600200"/>
                <a:ext cx="2911450" cy="1332235"/>
              </a:xfrm>
              <a:prstGeom prst="roundRect">
                <a:avLst>
                  <a:gd name="adj" fmla="val 5836"/>
                </a:avLst>
              </a:prstGeom>
              <a:solidFill>
                <a:srgbClr val="E5EC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SzPct val="100000"/>
                </a:pPr>
                <a:r>
                  <a:rPr lang="en-US" sz="1600" i="1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Periodic averaging</a:t>
                </a:r>
              </a:p>
              <a:p>
                <a:pPr>
                  <a:buSzPct val="100000"/>
                </a:pPr>
                <a:r>
                  <a:rPr lang="en-US" sz="16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Each device runs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local SGD.</a:t>
                </a:r>
              </a:p>
              <a:p>
                <a:pPr>
                  <a:buSzPct val="100000"/>
                </a:pPr>
                <a:endParaRPr lang="en-US" sz="16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>
                  <a:buSzPct val="100000"/>
                </a:pPr>
                <a:endParaRPr lang="en-US" sz="1600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6" name="Rounded Rectangle 85">
                <a:extLst>
                  <a:ext uri="{FF2B5EF4-FFF2-40B4-BE49-F238E27FC236}">
                    <a16:creationId xmlns:a16="http://schemas.microsoft.com/office/drawing/2014/main" id="{D7D56B12-AA84-3E44-AF07-36721DB8C4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67" y="1600200"/>
                <a:ext cx="2911450" cy="1332235"/>
              </a:xfrm>
              <a:prstGeom prst="roundRect">
                <a:avLst>
                  <a:gd name="adj" fmla="val 5836"/>
                </a:avLst>
              </a:prstGeom>
              <a:blipFill>
                <a:blip r:embed="rId3"/>
                <a:stretch>
                  <a:fillRect l="-4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86A141B0-1988-2643-8213-484D23DBAFE1}"/>
              </a:ext>
            </a:extLst>
          </p:cNvPr>
          <p:cNvSpPr/>
          <p:nvPr/>
        </p:nvSpPr>
        <p:spPr>
          <a:xfrm>
            <a:off x="3125663" y="1600284"/>
            <a:ext cx="2911450" cy="1336687"/>
          </a:xfrm>
          <a:prstGeom prst="roundRect">
            <a:avLst>
              <a:gd name="adj" fmla="val 5836"/>
            </a:avLst>
          </a:prstGeom>
          <a:solidFill>
            <a:srgbClr val="E5EC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Model quantization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Uploads quantized updates.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algn="ctr"/>
            <a:endParaRPr lang="en-US" sz="16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F0B2A7A0-3B23-D84E-B4BF-F07BD1AB4370}"/>
              </a:ext>
            </a:extLst>
          </p:cNvPr>
          <p:cNvSpPr/>
          <p:nvPr/>
        </p:nvSpPr>
        <p:spPr>
          <a:xfrm>
            <a:off x="6137959" y="1606758"/>
            <a:ext cx="2911450" cy="1325678"/>
          </a:xfrm>
          <a:prstGeom prst="roundRect">
            <a:avLst>
              <a:gd name="adj" fmla="val 5836"/>
            </a:avLst>
          </a:prstGeom>
          <a:solidFill>
            <a:srgbClr val="E5EC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Partial device participation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At each round, PS picks a fraction of devices.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algn="ctr"/>
            <a:endParaRPr lang="en-US" sz="16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5F17D3-5D01-7D42-BC58-19C7E919F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42" y="2366821"/>
            <a:ext cx="2806700" cy="33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2DDF56-3981-6042-B086-C045AB0AB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2360464"/>
            <a:ext cx="1371600" cy="35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0A99F6-76A1-7B44-828F-D2DEB01C3F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7375" y="2404982"/>
            <a:ext cx="28067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8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7">
            <a:extLst>
              <a:ext uri="{FF2B5EF4-FFF2-40B4-BE49-F238E27FC236}">
                <a16:creationId xmlns:a16="http://schemas.microsoft.com/office/drawing/2014/main" id="{9402FE4A-13B2-D344-9C84-56C1D7D0E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2950"/>
            <a:ext cx="944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000" dirty="0">
                <a:latin typeface="Palatino" pitchFamily="2" charset="77"/>
                <a:ea typeface="Palatino" pitchFamily="2" charset="77"/>
              </a:rPr>
              <a:t>Quantization Model</a:t>
            </a:r>
            <a:endParaRPr lang="en-US" altLang="en-US" sz="12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10" name="Line 2">
            <a:extLst>
              <a:ext uri="{FF2B5EF4-FFF2-40B4-BE49-F238E27FC236}">
                <a16:creationId xmlns:a16="http://schemas.microsoft.com/office/drawing/2014/main" id="{634E819D-1ED8-124F-B7BE-D2097D9E6E3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753FA0F-9C92-7A41-86D5-F5314ED97901}"/>
              </a:ext>
            </a:extLst>
          </p:cNvPr>
          <p:cNvSpPr/>
          <p:nvPr/>
        </p:nvSpPr>
        <p:spPr>
          <a:xfrm>
            <a:off x="234213" y="1120647"/>
            <a:ext cx="8510776" cy="1538242"/>
          </a:xfrm>
          <a:prstGeom prst="roundRect">
            <a:avLst>
              <a:gd name="adj" fmla="val 5836"/>
            </a:avLst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6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466084F-4875-B541-9465-C6CDA2A4228A}"/>
              </a:ext>
            </a:extLst>
          </p:cNvPr>
          <p:cNvGrpSpPr/>
          <p:nvPr/>
        </p:nvGrpSpPr>
        <p:grpSpPr>
          <a:xfrm>
            <a:off x="1849235" y="2087349"/>
            <a:ext cx="3371949" cy="455057"/>
            <a:chOff x="161751" y="3726008"/>
            <a:chExt cx="3371949" cy="455057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C1C2466E-A150-9042-B433-A05C0775166D}"/>
                </a:ext>
              </a:extLst>
            </p:cNvPr>
            <p:cNvSpPr/>
            <p:nvPr/>
          </p:nvSpPr>
          <p:spPr>
            <a:xfrm rot="16200000">
              <a:off x="1597183" y="3496377"/>
              <a:ext cx="129828" cy="589090"/>
            </a:xfrm>
            <a:prstGeom prst="leftBrace">
              <a:avLst>
                <a:gd name="adj1" fmla="val 43355"/>
                <a:gd name="adj2" fmla="val 50000"/>
              </a:avLst>
            </a:prstGeom>
            <a:ln w="158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0291E1E-0C88-5F44-9B6E-A38943EAC715}"/>
                    </a:ext>
                  </a:extLst>
                </p:cNvPr>
                <p:cNvSpPr txBox="1"/>
                <p:nvPr/>
              </p:nvSpPr>
              <p:spPr>
                <a:xfrm>
                  <a:off x="161751" y="3873288"/>
                  <a:ext cx="337194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1">
                          <a:lumMod val="50000"/>
                        </a:schemeClr>
                      </a:solidFill>
                      <a:latin typeface="Palatino" pitchFamily="2" charset="77"/>
                      <a:ea typeface="Palatino" pitchFamily="2" charset="77"/>
                    </a:rPr>
                    <a:t>randomly round up/down with </a:t>
                  </a:r>
                  <a14:m>
                    <m:oMath xmlns:m="http://schemas.openxmlformats.org/officeDocument/2006/math">
                      <m:r>
                        <a:rPr lang="en-US" sz="1400" i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a14:m>
                  <a:r>
                    <a:rPr lang="en-US" sz="1400" dirty="0">
                      <a:solidFill>
                        <a:schemeClr val="accent1">
                          <a:lumMod val="50000"/>
                        </a:schemeClr>
                      </a:solidFill>
                      <a:latin typeface="Palatino" pitchFamily="2" charset="77"/>
                      <a:ea typeface="Palatino" pitchFamily="2" charset="77"/>
                    </a:rPr>
                    <a:t> levels</a:t>
                  </a: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0291E1E-0C88-5F44-9B6E-A38943EAC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751" y="3873288"/>
                  <a:ext cx="3371949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377" t="-4167"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C620014-020A-A64C-B4AB-F0EBF8F5A925}"/>
              </a:ext>
            </a:extLst>
          </p:cNvPr>
          <p:cNvSpPr/>
          <p:nvPr/>
        </p:nvSpPr>
        <p:spPr>
          <a:xfrm>
            <a:off x="539537" y="946207"/>
            <a:ext cx="5706043" cy="34887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Example: </a:t>
            </a:r>
            <a:r>
              <a:rPr lang="en-US" sz="1600" b="1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Low-Precision quantizer </a:t>
            </a:r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[</a:t>
            </a:r>
            <a:r>
              <a:rPr lang="en-US" sz="1600" dirty="0" err="1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Alistarh</a:t>
            </a:r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 et al., 2017]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36A4AEC-ECDD-3F49-AA30-3820D3E0BEAA}"/>
              </a:ext>
            </a:extLst>
          </p:cNvPr>
          <p:cNvCxnSpPr/>
          <p:nvPr/>
        </p:nvCxnSpPr>
        <p:spPr>
          <a:xfrm>
            <a:off x="1507449" y="4272449"/>
            <a:ext cx="778551" cy="0"/>
          </a:xfrm>
          <a:prstGeom prst="straightConnector1">
            <a:avLst/>
          </a:prstGeom>
          <a:ln w="158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9586D97E-0D61-8A45-BBB8-2279D828F8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4483" y="4026445"/>
            <a:ext cx="444481" cy="146285"/>
          </a:xfrm>
          <a:prstGeom prst="rect">
            <a:avLst/>
          </a:prstGeom>
        </p:spPr>
      </p:pic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3C472AC-DC45-C64D-9B69-9983331D36BD}"/>
              </a:ext>
            </a:extLst>
          </p:cNvPr>
          <p:cNvSpPr/>
          <p:nvPr/>
        </p:nvSpPr>
        <p:spPr>
          <a:xfrm>
            <a:off x="4953000" y="3487887"/>
            <a:ext cx="3903714" cy="2608113"/>
          </a:xfrm>
          <a:prstGeom prst="roundRect">
            <a:avLst>
              <a:gd name="adj" fmla="val 5836"/>
            </a:avLst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6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15C0104-DCFC-F44B-8AD0-B8C838605C88}"/>
              </a:ext>
            </a:extLst>
          </p:cNvPr>
          <p:cNvSpPr/>
          <p:nvPr/>
        </p:nvSpPr>
        <p:spPr>
          <a:xfrm>
            <a:off x="5180266" y="3253925"/>
            <a:ext cx="2627659" cy="3799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Properties of LP quantizer</a:t>
            </a:r>
            <a:endParaRPr lang="en-US" sz="1600" b="1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C19C414-66E8-9347-98CD-9A7B929D75FE}"/>
              </a:ext>
            </a:extLst>
          </p:cNvPr>
          <p:cNvSpPr txBox="1"/>
          <p:nvPr/>
        </p:nvSpPr>
        <p:spPr>
          <a:xfrm>
            <a:off x="5055347" y="3823841"/>
            <a:ext cx="130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Palatino" pitchFamily="2" charset="77"/>
                <a:ea typeface="Palatino" pitchFamily="2" charset="77"/>
              </a:rPr>
              <a:t>unbiased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A12FF0E-2D3F-BB47-84EA-1E0CC91BBE9F}"/>
                  </a:ext>
                </a:extLst>
              </p:cNvPr>
              <p:cNvSpPr txBox="1"/>
              <p:nvPr/>
            </p:nvSpPr>
            <p:spPr>
              <a:xfrm>
                <a:off x="5065919" y="5031957"/>
                <a:ext cx="377552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Palatino" pitchFamily="2" charset="77"/>
                    <a:ea typeface="Palatino" pitchFamily="2" charset="77"/>
                  </a:rPr>
                  <a:t>the variance grows with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>
                    <a:latin typeface="Palatino" pitchFamily="2" charset="77"/>
                    <a:ea typeface="Palatino" pitchFamily="2" charset="77"/>
                  </a:rPr>
                  <a:t>-norm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A12FF0E-2D3F-BB47-84EA-1E0CC91BB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919" y="5031957"/>
                <a:ext cx="3775521" cy="338554"/>
              </a:xfrm>
              <a:prstGeom prst="rect">
                <a:avLst/>
              </a:prstGeom>
              <a:blipFill>
                <a:blip r:embed="rId7"/>
                <a:stretch>
                  <a:fillRect l="-671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A8FE632-A83C-D346-8608-9007926308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952" y="1730080"/>
            <a:ext cx="3187700" cy="266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B1C66-5B2B-9048-A78C-BF98E16DCA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312" y="3504664"/>
            <a:ext cx="1244600" cy="152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19788F-881E-AC40-B1FB-1D8B4F2583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2200" y="3504664"/>
            <a:ext cx="2260600" cy="152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222033-5A41-384C-A25E-83479988D4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13829" y="5584085"/>
            <a:ext cx="2679700" cy="266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81DE47-FFC1-2948-8AB5-B0166102B0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7457" y="4391789"/>
            <a:ext cx="1574800" cy="266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A4570D-5979-B548-9F9C-125D78E828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63406" y="1533941"/>
            <a:ext cx="39878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16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7">
            <a:extLst>
              <a:ext uri="{FF2B5EF4-FFF2-40B4-BE49-F238E27FC236}">
                <a16:creationId xmlns:a16="http://schemas.microsoft.com/office/drawing/2014/main" id="{9402FE4A-13B2-D344-9C84-56C1D7D0E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2950"/>
            <a:ext cx="944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000" dirty="0">
                <a:latin typeface="Palatino" pitchFamily="2" charset="77"/>
                <a:ea typeface="Palatino" pitchFamily="2" charset="77"/>
              </a:rPr>
              <a:t>Theoretical Guarantees</a:t>
            </a:r>
            <a:endParaRPr lang="en-US" altLang="en-US" sz="12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10" name="Line 2">
            <a:extLst>
              <a:ext uri="{FF2B5EF4-FFF2-40B4-BE49-F238E27FC236}">
                <a16:creationId xmlns:a16="http://schemas.microsoft.com/office/drawing/2014/main" id="{634E819D-1ED8-124F-B7BE-D2097D9E6E3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73878C-1713-0C41-91D6-8ACD59119D41}"/>
              </a:ext>
            </a:extLst>
          </p:cNvPr>
          <p:cNvSpPr txBox="1"/>
          <p:nvPr/>
        </p:nvSpPr>
        <p:spPr>
          <a:xfrm>
            <a:off x="258783" y="1471645"/>
            <a:ext cx="398820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Palatino" pitchFamily="2" charset="77"/>
                <a:ea typeface="Palatino" pitchFamily="2" charset="77"/>
              </a:rPr>
              <a:t>Assumptions: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" pitchFamily="2" charset="77"/>
                <a:ea typeface="Palatino" pitchFamily="2" charset="77"/>
              </a:rPr>
              <a:t>A1. IID data uniformly across the devices.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92E5DE8-B207-3F4D-B427-4D15BFE79040}"/>
              </a:ext>
            </a:extLst>
          </p:cNvPr>
          <p:cNvGrpSpPr/>
          <p:nvPr/>
        </p:nvGrpSpPr>
        <p:grpSpPr>
          <a:xfrm>
            <a:off x="5404334" y="1019979"/>
            <a:ext cx="3480883" cy="2119756"/>
            <a:chOff x="5232944" y="731020"/>
            <a:chExt cx="3480883" cy="211975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B616AFC-7A28-8A4D-B5D2-1C0FB6EB5D92}"/>
                </a:ext>
              </a:extLst>
            </p:cNvPr>
            <p:cNvGrpSpPr/>
            <p:nvPr/>
          </p:nvGrpSpPr>
          <p:grpSpPr>
            <a:xfrm>
              <a:off x="5232944" y="731020"/>
              <a:ext cx="3480883" cy="2119756"/>
              <a:chOff x="3269673" y="1842101"/>
              <a:chExt cx="3480883" cy="211975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69D8D1EE-2881-B64B-9C0F-BB2F216C6DA3}"/>
                  </a:ext>
                </a:extLst>
              </p:cNvPr>
              <p:cNvGrpSpPr/>
              <p:nvPr/>
            </p:nvGrpSpPr>
            <p:grpSpPr>
              <a:xfrm>
                <a:off x="3269673" y="1842101"/>
                <a:ext cx="3466913" cy="2119756"/>
                <a:chOff x="64579" y="1128136"/>
                <a:chExt cx="2653045" cy="1474455"/>
              </a:xfrm>
            </p:grpSpPr>
            <p:sp>
              <p:nvSpPr>
                <p:cNvPr id="53" name="Rounded Rectangle 52">
                  <a:extLst>
                    <a:ext uri="{FF2B5EF4-FFF2-40B4-BE49-F238E27FC236}">
                      <a16:creationId xmlns:a16="http://schemas.microsoft.com/office/drawing/2014/main" id="{6B1C55B8-4B5A-5B43-8A53-CAB513616296}"/>
                    </a:ext>
                  </a:extLst>
                </p:cNvPr>
                <p:cNvSpPr/>
                <p:nvPr/>
              </p:nvSpPr>
              <p:spPr>
                <a:xfrm>
                  <a:off x="64579" y="1302575"/>
                  <a:ext cx="2653045" cy="1300016"/>
                </a:xfrm>
                <a:prstGeom prst="roundRect">
                  <a:avLst>
                    <a:gd name="adj" fmla="val 5836"/>
                  </a:avLst>
                </a:prstGeom>
                <a:solidFill>
                  <a:schemeClr val="accent1">
                    <a:lumMod val="60000"/>
                    <a:lumOff val="40000"/>
                    <a:alpha val="46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endParaRPr lang="en-US" sz="1600" dirty="0">
                    <a:solidFill>
                      <a:schemeClr val="tx1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54" name="Rounded Rectangle 53">
                  <a:extLst>
                    <a:ext uri="{FF2B5EF4-FFF2-40B4-BE49-F238E27FC236}">
                      <a16:creationId xmlns:a16="http://schemas.microsoft.com/office/drawing/2014/main" id="{BFEC4D04-55D4-7B41-9800-0F7ACFCE4811}"/>
                    </a:ext>
                  </a:extLst>
                </p:cNvPr>
                <p:cNvSpPr/>
                <p:nvPr/>
              </p:nvSpPr>
              <p:spPr>
                <a:xfrm>
                  <a:off x="589548" y="1128136"/>
                  <a:ext cx="1603105" cy="348878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Palatino" pitchFamily="2" charset="77"/>
                      <a:ea typeface="Palatino" pitchFamily="2" charset="77"/>
                    </a:rPr>
                    <a:t>Main problem</a:t>
                  </a: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F46680C0-9779-8C4C-801E-A32B83F5A974}"/>
                  </a:ext>
                </a:extLst>
              </p:cNvPr>
              <p:cNvGrpSpPr/>
              <p:nvPr/>
            </p:nvGrpSpPr>
            <p:grpSpPr>
              <a:xfrm>
                <a:off x="3453313" y="3561676"/>
                <a:ext cx="1133318" cy="292388"/>
                <a:chOff x="1049868" y="5387277"/>
                <a:chExt cx="1133318" cy="292388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5C182AC4-2D64-BD43-B479-6AEE337822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49868" y="5473993"/>
                  <a:ext cx="106510" cy="93196"/>
                </a:xfrm>
                <a:prstGeom prst="rect">
                  <a:avLst/>
                </a:prstGeom>
              </p:spPr>
            </p:pic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AAF38C5E-A0BB-724C-9B58-53E95B7E9A72}"/>
                    </a:ext>
                  </a:extLst>
                </p:cNvPr>
                <p:cNvSpPr txBox="1"/>
                <p:nvPr/>
              </p:nvSpPr>
              <p:spPr>
                <a:xfrm>
                  <a:off x="1116868" y="5387277"/>
                  <a:ext cx="1066318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00" dirty="0">
                      <a:latin typeface="Palatino" pitchFamily="2" charset="77"/>
                      <a:ea typeface="Palatino" pitchFamily="2" charset="77"/>
                    </a:rPr>
                    <a:t># of devices</a:t>
                  </a:r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2F47387D-C8E2-0B4B-B029-8326FE72BF7E}"/>
                  </a:ext>
                </a:extLst>
              </p:cNvPr>
              <p:cNvGrpSpPr/>
              <p:nvPr/>
            </p:nvGrpSpPr>
            <p:grpSpPr>
              <a:xfrm>
                <a:off x="4697993" y="3554655"/>
                <a:ext cx="2052563" cy="292388"/>
                <a:chOff x="1012825" y="5777334"/>
                <a:chExt cx="2052563" cy="292388"/>
              </a:xfrm>
            </p:grpSpPr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257C3EE3-AC56-F141-AB7D-EBF22B3E89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12825" y="5863799"/>
                  <a:ext cx="173079" cy="93196"/>
                </a:xfrm>
                <a:prstGeom prst="rect">
                  <a:avLst/>
                </a:prstGeom>
              </p:spPr>
            </p:pic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9D9B3830-1F62-FE42-9A8A-2A4CFC87BA58}"/>
                    </a:ext>
                  </a:extLst>
                </p:cNvPr>
                <p:cNvSpPr/>
                <p:nvPr/>
              </p:nvSpPr>
              <p:spPr>
                <a:xfrm>
                  <a:off x="1138257" y="5777334"/>
                  <a:ext cx="1927131" cy="2923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300" dirty="0">
                      <a:latin typeface="Palatino" pitchFamily="2" charset="77"/>
                      <a:ea typeface="Palatino" pitchFamily="2" charset="77"/>
                    </a:rPr>
                    <a:t># of samples per device</a:t>
                  </a:r>
                </a:p>
              </p:txBody>
            </p: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DCE324B-FD02-C445-9868-5A55D5386308}"/>
                </a:ext>
              </a:extLst>
            </p:cNvPr>
            <p:cNvSpPr txBox="1"/>
            <p:nvPr/>
          </p:nvSpPr>
          <p:spPr>
            <a:xfrm>
              <a:off x="5335142" y="1907037"/>
              <a:ext cx="583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Palatino" pitchFamily="2" charset="77"/>
                  <a:ea typeface="Palatino" pitchFamily="2" charset="77"/>
                </a:rPr>
                <a:t>ERM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BFD086FC-58F6-964B-80C2-72061D769369}"/>
              </a:ext>
            </a:extLst>
          </p:cNvPr>
          <p:cNvSpPr/>
          <p:nvPr/>
        </p:nvSpPr>
        <p:spPr>
          <a:xfrm>
            <a:off x="228848" y="2056275"/>
            <a:ext cx="26784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600" dirty="0">
              <a:latin typeface="Palatino" pitchFamily="2" charset="77"/>
              <a:ea typeface="Palatino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" pitchFamily="2" charset="77"/>
                <a:ea typeface="Palatino" pitchFamily="2" charset="77"/>
              </a:rPr>
              <a:t>A2. Smooth loss function</a:t>
            </a:r>
            <a:r>
              <a:rPr lang="en-US" sz="1600" dirty="0">
                <a:latin typeface="Corbel" panose="020B0503020204020204" pitchFamily="34" charset="0"/>
              </a:rPr>
              <a:t>.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8F20334-9A4B-D140-B490-3E059B7602D0}"/>
              </a:ext>
            </a:extLst>
          </p:cNvPr>
          <p:cNvSpPr/>
          <p:nvPr/>
        </p:nvSpPr>
        <p:spPr>
          <a:xfrm>
            <a:off x="250619" y="2748427"/>
            <a:ext cx="454998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600" dirty="0">
              <a:latin typeface="Palatino" pitchFamily="2" charset="77"/>
              <a:ea typeface="Palatino" pitchFamily="2" charset="77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Palatino" pitchFamily="2" charset="77"/>
              <a:ea typeface="Palatino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" pitchFamily="2" charset="77"/>
                <a:ea typeface="Palatino" pitchFamily="2" charset="77"/>
              </a:rPr>
              <a:t>A3. Unbiased and variance-bounded quantizer.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DD40F6D-B7F1-5A40-AA10-B8A9F0F1F400}"/>
              </a:ext>
            </a:extLst>
          </p:cNvPr>
          <p:cNvSpPr/>
          <p:nvPr/>
        </p:nvSpPr>
        <p:spPr>
          <a:xfrm>
            <a:off x="258783" y="3407388"/>
            <a:ext cx="541454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600" dirty="0">
              <a:latin typeface="Palatino" pitchFamily="2" charset="77"/>
              <a:ea typeface="Palatino" pitchFamily="2" charset="77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Palatino" pitchFamily="2" charset="77"/>
              <a:ea typeface="Palatino" pitchFamily="2" charset="77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Palatino" pitchFamily="2" charset="77"/>
              <a:ea typeface="Palatino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Palatino" pitchFamily="2" charset="77"/>
                <a:ea typeface="Palatino" pitchFamily="2" charset="77"/>
              </a:rPr>
              <a:t>A4. Unbiased and variance-bounded stochastic gradients.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03AF815-2A94-AB4E-8A2C-250647E381C8}"/>
              </a:ext>
            </a:extLst>
          </p:cNvPr>
          <p:cNvSpPr txBox="1"/>
          <p:nvPr/>
        </p:nvSpPr>
        <p:spPr>
          <a:xfrm>
            <a:off x="258783" y="4113074"/>
            <a:ext cx="40318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.Apple Color Emoji UI"/>
              <a:buChar char="📌"/>
            </a:pPr>
            <a:endParaRPr lang="en-US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.Apple Color Emoji UI"/>
              <a:buChar char="📌"/>
            </a:pPr>
            <a:endParaRPr lang="en-US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.Apple Color Emoji UI"/>
              <a:buChar char="📌"/>
            </a:pPr>
            <a:endParaRPr lang="en-US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.Apple Color Emoji UI"/>
              <a:buChar char="📌"/>
            </a:pPr>
            <a:endParaRPr lang="en-US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.Apple Color Emoji UI"/>
              <a:buChar char="📌"/>
            </a:pPr>
            <a:endParaRPr lang="en-US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.Apple Color Emoji UI"/>
              <a:buChar char="📌"/>
            </a:pPr>
            <a:endParaRPr lang="en-US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.Apple Color Emoji UI"/>
              <a:buChar char="📌"/>
            </a:pPr>
            <a:r>
              <a:rPr lang="en-US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No gradient-bounded assumption!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5AA8B4-7D47-B941-AEF8-7CDF078AE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276" y="1711449"/>
            <a:ext cx="2438400" cy="27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EFE713-861E-7C4E-BDA3-E5EBB887B3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346" y="2111061"/>
            <a:ext cx="2667000" cy="520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86AB2F-743C-D346-B2A0-99178039FE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056" y="3060444"/>
            <a:ext cx="3149600" cy="215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F499DE-5619-B645-AF73-D5EF3B6E25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863" y="4159262"/>
            <a:ext cx="1409700" cy="215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42B4B9-1B70-0644-AE7E-BD4907C65F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5120" y="4123457"/>
            <a:ext cx="2489200" cy="241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C2DD8B-34E8-7342-AED1-6D3121E248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882" y="5096087"/>
            <a:ext cx="1803400" cy="215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5EA1AD-49E4-E247-9C84-CEB615BCEE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63162" y="5071387"/>
            <a:ext cx="25527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9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7" grpId="0"/>
      <p:bldP spid="60" grpId="0"/>
      <p:bldP spid="65" grpId="0"/>
      <p:bldP spid="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7">
            <a:extLst>
              <a:ext uri="{FF2B5EF4-FFF2-40B4-BE49-F238E27FC236}">
                <a16:creationId xmlns:a16="http://schemas.microsoft.com/office/drawing/2014/main" id="{9402FE4A-13B2-D344-9C84-56C1D7D0E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2950"/>
            <a:ext cx="944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000" dirty="0">
                <a:latin typeface="Palatino" pitchFamily="2" charset="77"/>
                <a:ea typeface="Palatino" pitchFamily="2" charset="77"/>
              </a:rPr>
              <a:t>Theoretical Guarantees</a:t>
            </a:r>
            <a:endParaRPr lang="en-US" altLang="en-US" sz="12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10" name="Line 2">
            <a:extLst>
              <a:ext uri="{FF2B5EF4-FFF2-40B4-BE49-F238E27FC236}">
                <a16:creationId xmlns:a16="http://schemas.microsoft.com/office/drawing/2014/main" id="{634E819D-1ED8-124F-B7BE-D2097D9E6E3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80E4574-5D04-664B-9322-3A621E675771}"/>
              </a:ext>
            </a:extLst>
          </p:cNvPr>
          <p:cNvGrpSpPr/>
          <p:nvPr/>
        </p:nvGrpSpPr>
        <p:grpSpPr>
          <a:xfrm>
            <a:off x="512720" y="3924033"/>
            <a:ext cx="8118559" cy="2248167"/>
            <a:chOff x="464335" y="4167226"/>
            <a:chExt cx="8118559" cy="2248167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3B731F2-9B38-8A4B-93EB-49783A8C26E3}"/>
                </a:ext>
              </a:extLst>
            </p:cNvPr>
            <p:cNvGrpSpPr/>
            <p:nvPr/>
          </p:nvGrpSpPr>
          <p:grpSpPr>
            <a:xfrm>
              <a:off x="464335" y="4167226"/>
              <a:ext cx="8118559" cy="2248167"/>
              <a:chOff x="464335" y="4167226"/>
              <a:chExt cx="8118559" cy="2248167"/>
            </a:xfrm>
            <a:grpFill/>
          </p:grpSpPr>
          <p:sp>
            <p:nvSpPr>
              <p:cNvPr id="82" name="Rounded Rectangle 81">
                <a:extLst>
                  <a:ext uri="{FF2B5EF4-FFF2-40B4-BE49-F238E27FC236}">
                    <a16:creationId xmlns:a16="http://schemas.microsoft.com/office/drawing/2014/main" id="{C62DFE68-18F6-074A-8694-8FA64E8098B1}"/>
                  </a:ext>
                </a:extLst>
              </p:cNvPr>
              <p:cNvSpPr/>
              <p:nvPr/>
            </p:nvSpPr>
            <p:spPr>
              <a:xfrm>
                <a:off x="464335" y="4338649"/>
                <a:ext cx="8118559" cy="2076744"/>
              </a:xfrm>
              <a:prstGeom prst="roundRect">
                <a:avLst>
                  <a:gd name="adj" fmla="val 5836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1600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E0FE95A4-9C34-5A47-9C5D-FB700B2A6055}"/>
                  </a:ext>
                </a:extLst>
              </p:cNvPr>
              <p:cNvSpPr/>
              <p:nvPr/>
            </p:nvSpPr>
            <p:spPr>
              <a:xfrm>
                <a:off x="620953" y="4167226"/>
                <a:ext cx="2835861" cy="342847"/>
              </a:xfrm>
              <a:prstGeom prst="roundRect">
                <a:avLst>
                  <a:gd name="adj" fmla="val 1839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16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Theorem 2: non-convex loss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822F3EA4-65E3-9944-9956-90938A110313}"/>
                      </a:ext>
                    </a:extLst>
                  </p:cNvPr>
                  <p:cNvSpPr txBox="1"/>
                  <p:nvPr/>
                </p:nvSpPr>
                <p:spPr>
                  <a:xfrm>
                    <a:off x="605391" y="4568488"/>
                    <a:ext cx="7653884" cy="701218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>
                        <a:latin typeface="Palatino" pitchFamily="2" charset="77"/>
                        <a:ea typeface="Palatino" pitchFamily="2" charset="77"/>
                      </a:rPr>
                      <a:t>Assume each node runs </a:t>
                    </a:r>
                    <a14:m>
                      <m:oMath xmlns:m="http://schemas.openxmlformats.org/officeDocument/2006/math"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a14:m>
                    <a:r>
                      <a:rPr lang="en-US" sz="1600" dirty="0">
                        <a:latin typeface="Palatino" pitchFamily="2" charset="77"/>
                        <a:ea typeface="Palatino" pitchFamily="2" charset="77"/>
                      </a:rPr>
                      <a:t> local updates and take the </a:t>
                    </a:r>
                    <a:r>
                      <a:rPr lang="en-US" sz="1600" dirty="0" err="1">
                        <a:latin typeface="Palatino" pitchFamily="2" charset="77"/>
                        <a:ea typeface="Palatino" pitchFamily="2" charset="77"/>
                      </a:rPr>
                      <a:t>stepsize</a:t>
                    </a:r>
                    <a:r>
                      <a:rPr lang="en-US" sz="1600" dirty="0">
                        <a:latin typeface="Palatino" pitchFamily="2" charset="77"/>
                        <a:ea typeface="Palatino" pitchFamily="2" charset="77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ad>
                              <m:radPr>
                                <m:degHide m:val="on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rad>
                          </m:den>
                        </m:f>
                      </m:oMath>
                    </a14:m>
                    <a:r>
                      <a:rPr lang="en-US" sz="1600" dirty="0">
                        <a:latin typeface="Palatino" pitchFamily="2" charset="77"/>
                        <a:ea typeface="Palatino" pitchFamily="2" charset="77"/>
                      </a:rPr>
                      <a:t> .  Under A1-4 and for large enough number of iterations </a:t>
                    </a:r>
                    <a14:m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oMath>
                    </a14:m>
                    <a:r>
                      <a:rPr lang="en-US" sz="1600" dirty="0">
                        <a:latin typeface="Palatino" pitchFamily="2" charset="77"/>
                        <a:ea typeface="Palatino" pitchFamily="2" charset="77"/>
                      </a:rPr>
                      <a:t> :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822F3EA4-65E3-9944-9956-90938A11031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5391" y="4568488"/>
                    <a:ext cx="7653884" cy="70121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497" b="-1071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DE20B81-1B1E-7C43-ABEE-0FA5910729AD}"/>
                </a:ext>
              </a:extLst>
            </p:cNvPr>
            <p:cNvSpPr txBox="1"/>
            <p:nvPr/>
          </p:nvSpPr>
          <p:spPr>
            <a:xfrm>
              <a:off x="605391" y="5990994"/>
              <a:ext cx="4649030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Palatino" pitchFamily="2" charset="77"/>
                  <a:ea typeface="Palatino" pitchFamily="2" charset="77"/>
                </a:rPr>
                <a:t>All the constants depend only on the parameters.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E84F47B-1044-7142-A2C6-159F3744E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9" y="5062001"/>
            <a:ext cx="6477000" cy="6858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B5ADA6D-0E60-A644-B119-D0592E50BC9D}"/>
              </a:ext>
            </a:extLst>
          </p:cNvPr>
          <p:cNvGrpSpPr/>
          <p:nvPr/>
        </p:nvGrpSpPr>
        <p:grpSpPr>
          <a:xfrm>
            <a:off x="511008" y="1129488"/>
            <a:ext cx="8118559" cy="2196896"/>
            <a:chOff x="512720" y="4146754"/>
            <a:chExt cx="8118559" cy="219689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BB49CF1-7201-0649-8F01-B12071ED24F8}"/>
                </a:ext>
              </a:extLst>
            </p:cNvPr>
            <p:cNvGrpSpPr/>
            <p:nvPr/>
          </p:nvGrpSpPr>
          <p:grpSpPr>
            <a:xfrm>
              <a:off x="512720" y="4146754"/>
              <a:ext cx="8118559" cy="2196896"/>
              <a:chOff x="464335" y="4167226"/>
              <a:chExt cx="8118559" cy="2196896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3508A5E-6A6C-FF42-A166-C7D6303109A6}"/>
                  </a:ext>
                </a:extLst>
              </p:cNvPr>
              <p:cNvGrpSpPr/>
              <p:nvPr/>
            </p:nvGrpSpPr>
            <p:grpSpPr>
              <a:xfrm>
                <a:off x="464335" y="4167226"/>
                <a:ext cx="8118559" cy="2196896"/>
                <a:chOff x="464335" y="4167226"/>
                <a:chExt cx="8118559" cy="2196896"/>
              </a:xfrm>
            </p:grpSpPr>
            <p:sp>
              <p:nvSpPr>
                <p:cNvPr id="37" name="Rounded Rectangle 36">
                  <a:extLst>
                    <a:ext uri="{FF2B5EF4-FFF2-40B4-BE49-F238E27FC236}">
                      <a16:creationId xmlns:a16="http://schemas.microsoft.com/office/drawing/2014/main" id="{B495007A-EFE3-5F43-9987-B4A8986F0024}"/>
                    </a:ext>
                  </a:extLst>
                </p:cNvPr>
                <p:cNvSpPr/>
                <p:nvPr/>
              </p:nvSpPr>
              <p:spPr>
                <a:xfrm>
                  <a:off x="464335" y="4338650"/>
                  <a:ext cx="8118559" cy="2025472"/>
                </a:xfrm>
                <a:prstGeom prst="roundRect">
                  <a:avLst>
                    <a:gd name="adj" fmla="val 5836"/>
                  </a:avLst>
                </a:prstGeom>
                <a:solidFill>
                  <a:schemeClr val="accent6">
                    <a:lumMod val="20000"/>
                    <a:lumOff val="80000"/>
                    <a:alpha val="46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endParaRPr lang="en-US" sz="1600" dirty="0">
                    <a:solidFill>
                      <a:schemeClr val="tx1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8" name="Rounded Rectangle 37">
                  <a:extLst>
                    <a:ext uri="{FF2B5EF4-FFF2-40B4-BE49-F238E27FC236}">
                      <a16:creationId xmlns:a16="http://schemas.microsoft.com/office/drawing/2014/main" id="{06D80FB2-0B39-FE44-8712-BF2C0B7C4044}"/>
                    </a:ext>
                  </a:extLst>
                </p:cNvPr>
                <p:cNvSpPr/>
                <p:nvPr/>
              </p:nvSpPr>
              <p:spPr>
                <a:xfrm>
                  <a:off x="620953" y="4167226"/>
                  <a:ext cx="3293062" cy="342847"/>
                </a:xfrm>
                <a:prstGeom prst="roundRect">
                  <a:avLst>
                    <a:gd name="adj" fmla="val 18393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sz="1600" dirty="0">
                      <a:solidFill>
                        <a:schemeClr val="tx1"/>
                      </a:solidFill>
                      <a:latin typeface="Palatino" pitchFamily="2" charset="77"/>
                      <a:ea typeface="Palatino" pitchFamily="2" charset="77"/>
                    </a:rPr>
                    <a:t>Theorem 1: strongly convex loss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655D5555-A0CB-F44F-8A2B-01274B3C5B0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5390" y="4568488"/>
                      <a:ext cx="7610240" cy="69794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600" dirty="0">
                          <a:latin typeface="Palatino" pitchFamily="2" charset="77"/>
                          <a:ea typeface="Palatino" pitchFamily="2" charset="77"/>
                        </a:rPr>
                        <a:t>Assume each node runs </a:t>
                      </a:r>
                      <a14:m>
                        <m:oMath xmlns:m="http://schemas.openxmlformats.org/officeDocument/2006/math"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oMath>
                      </a14:m>
                      <a:r>
                        <a:rPr lang="en-US" sz="1600" dirty="0">
                          <a:latin typeface="Palatino" pitchFamily="2" charset="77"/>
                          <a:ea typeface="Palatino" pitchFamily="2" charset="77"/>
                        </a:rPr>
                        <a:t> local updates and loss is </a:t>
                      </a:r>
                      <a14:m>
                        <m:oMath xmlns:m="http://schemas.openxmlformats.org/officeDocument/2006/math"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oMath>
                      </a14:m>
                      <a:r>
                        <a:rPr lang="en-US" sz="1600" dirty="0">
                          <a:latin typeface="Palatino" pitchFamily="2" charset="77"/>
                          <a:ea typeface="Palatino" pitchFamily="2" charset="77"/>
                        </a:rPr>
                        <a:t>-strongly convex. Take the </a:t>
                      </a:r>
                      <a:r>
                        <a:rPr lang="en-US" sz="1600" dirty="0" err="1">
                          <a:latin typeface="Palatino" pitchFamily="2" charset="77"/>
                          <a:ea typeface="Palatino" pitchFamily="2" charset="77"/>
                        </a:rPr>
                        <a:t>stepsize</a:t>
                      </a:r>
                      <a:r>
                        <a:rPr lang="en-US" sz="1600" dirty="0">
                          <a:latin typeface="Palatino" pitchFamily="2" charset="77"/>
                          <a:ea typeface="Palatino" pitchFamily="2" charset="77"/>
                        </a:rPr>
                        <a:t>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4/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</m:oMath>
                      </a14:m>
                      <a:r>
                        <a:rPr lang="en-US" sz="1600" dirty="0">
                          <a:latin typeface="Palatino" pitchFamily="2" charset="77"/>
                          <a:ea typeface="Palatino" pitchFamily="2" charset="77"/>
                        </a:rPr>
                        <a:t> .  Under A1-4 and for any </a:t>
                      </a:r>
                      <a14:m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≥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a14:m>
                      <a:r>
                        <a:rPr lang="en-US" sz="1600" dirty="0">
                          <a:latin typeface="Palatino" pitchFamily="2" charset="77"/>
                          <a:ea typeface="Palatino" pitchFamily="2" charset="77"/>
                        </a:rPr>
                        <a:t>: </a:t>
                      </a:r>
                    </a:p>
                  </p:txBody>
                </p:sp>
              </mc:Choice>
              <mc:Fallback xmlns="">
                <p:sp>
                  <p:nvSpPr>
                    <p:cNvPr id="75" name="TextBox 74">
                      <a:extLst>
                        <a:ext uri="{FF2B5EF4-FFF2-40B4-BE49-F238E27FC236}">
                          <a16:creationId xmlns:a16="http://schemas.microsoft.com/office/drawing/2014/main" id="{FFCDEC3B-9C60-F944-89E5-91D35786484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5390" y="4568488"/>
                      <a:ext cx="7610240" cy="697948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501" t="-3636" b="-545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21B74B0-EA48-9A4C-A290-AA172CF66D98}"/>
                  </a:ext>
                </a:extLst>
              </p:cNvPr>
              <p:cNvSpPr txBox="1"/>
              <p:nvPr/>
            </p:nvSpPr>
            <p:spPr>
              <a:xfrm>
                <a:off x="553364" y="5899847"/>
                <a:ext cx="46490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Palatino" pitchFamily="2" charset="77"/>
                    <a:ea typeface="Palatino" pitchFamily="2" charset="77"/>
                  </a:rPr>
                  <a:t>All the constants depend only on the parameters.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AC2C06D-7AAF-5241-A045-DC1722C20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53775" y="5310542"/>
              <a:ext cx="7861300" cy="546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966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7">
            <a:extLst>
              <a:ext uri="{FF2B5EF4-FFF2-40B4-BE49-F238E27FC236}">
                <a16:creationId xmlns:a16="http://schemas.microsoft.com/office/drawing/2014/main" id="{9402FE4A-13B2-D344-9C84-56C1D7D0E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2950"/>
            <a:ext cx="944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000" dirty="0">
                <a:latin typeface="Palatino" pitchFamily="2" charset="77"/>
                <a:ea typeface="Palatino" pitchFamily="2" charset="77"/>
              </a:rPr>
              <a:t>Numerical Results – Nonconvex case</a:t>
            </a:r>
            <a:endParaRPr lang="en-US" altLang="en-US" sz="12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10" name="Line 2">
            <a:extLst>
              <a:ext uri="{FF2B5EF4-FFF2-40B4-BE49-F238E27FC236}">
                <a16:creationId xmlns:a16="http://schemas.microsoft.com/office/drawing/2014/main" id="{634E819D-1ED8-124F-B7BE-D2097D9E6E3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99C49394-42AE-E34A-8DE5-6DFBD8112A86}"/>
                  </a:ext>
                </a:extLst>
              </p:cNvPr>
              <p:cNvSpPr/>
              <p:nvPr/>
            </p:nvSpPr>
            <p:spPr>
              <a:xfrm>
                <a:off x="3979527" y="1847908"/>
                <a:ext cx="1286425" cy="493594"/>
              </a:xfrm>
              <a:prstGeom prst="roundRect">
                <a:avLst>
                  <a:gd name="adj" fmla="val 0"/>
                </a:avLst>
              </a:prstGeom>
              <a:solidFill>
                <a:schemeClr val="accent5">
                  <a:lumMod val="90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16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increasing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99C49394-42AE-E34A-8DE5-6DFBD8112A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527" y="1847908"/>
                <a:ext cx="1286425" cy="493594"/>
              </a:xfrm>
              <a:prstGeom prst="roundRect">
                <a:avLst>
                  <a:gd name="adj" fmla="val 0"/>
                </a:avLst>
              </a:prstGeom>
              <a:blipFill>
                <a:blip r:embed="rId3"/>
                <a:stretch>
                  <a:fillRect l="-990" b="-102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C894196-FEF1-234E-A1BD-616756D16739}"/>
              </a:ext>
            </a:extLst>
          </p:cNvPr>
          <p:cNvSpPr/>
          <p:nvPr/>
        </p:nvSpPr>
        <p:spPr>
          <a:xfrm>
            <a:off x="669317" y="1808326"/>
            <a:ext cx="2616111" cy="570060"/>
          </a:xfrm>
          <a:prstGeom prst="roundRect">
            <a:avLst>
              <a:gd name="adj" fmla="val 15288"/>
            </a:avLst>
          </a:prstGeom>
          <a:solidFill>
            <a:srgbClr val="FFB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less model accuracy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more computation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85EEE1D-6018-1543-A001-684E144F701A}"/>
              </a:ext>
            </a:extLst>
          </p:cNvPr>
          <p:cNvSpPr/>
          <p:nvPr/>
        </p:nvSpPr>
        <p:spPr>
          <a:xfrm>
            <a:off x="5960050" y="1808326"/>
            <a:ext cx="2870722" cy="570060"/>
          </a:xfrm>
          <a:prstGeom prst="roundRect">
            <a:avLst>
              <a:gd name="adj" fmla="val 15288"/>
            </a:avLst>
          </a:prstGeom>
          <a:solidFill>
            <a:srgbClr val="B2C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less communication rounds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less communication</a:t>
            </a: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A9A97888-CE7D-5347-B52C-BD6E05946561}"/>
              </a:ext>
            </a:extLst>
          </p:cNvPr>
          <p:cNvSpPr/>
          <p:nvPr/>
        </p:nvSpPr>
        <p:spPr>
          <a:xfrm>
            <a:off x="5255620" y="1768744"/>
            <a:ext cx="419106" cy="649224"/>
          </a:xfrm>
          <a:prstGeom prst="rightArrow">
            <a:avLst>
              <a:gd name="adj1" fmla="val 76058"/>
              <a:gd name="adj2" fmla="val 764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6FD9CF20-92E1-A74A-948B-6CD0080B2A4F}"/>
              </a:ext>
            </a:extLst>
          </p:cNvPr>
          <p:cNvSpPr/>
          <p:nvPr/>
        </p:nvSpPr>
        <p:spPr>
          <a:xfrm rot="10800000">
            <a:off x="3570753" y="1768744"/>
            <a:ext cx="419106" cy="651921"/>
          </a:xfrm>
          <a:prstGeom prst="rightArrow">
            <a:avLst>
              <a:gd name="adj1" fmla="val 76058"/>
              <a:gd name="adj2" fmla="val 764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5DB5EF-575D-FC41-8832-2003632589B7}"/>
              </a:ext>
            </a:extLst>
          </p:cNvPr>
          <p:cNvGrpSpPr>
            <a:grpSpLocks noChangeAspect="1"/>
          </p:cNvGrpSpPr>
          <p:nvPr/>
        </p:nvGrpSpPr>
        <p:grpSpPr>
          <a:xfrm>
            <a:off x="547308" y="3900526"/>
            <a:ext cx="3400992" cy="2682116"/>
            <a:chOff x="2558532" y="3409403"/>
            <a:chExt cx="3823334" cy="301518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F4006E7-B2BA-2949-8919-4C6E31729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2132" y="3409403"/>
              <a:ext cx="3619734" cy="301518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3EF466D-53C4-2141-8476-150488F2D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2189256" y="4774206"/>
              <a:ext cx="875712" cy="13716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2432CB1-95C3-6342-9B57-FC15CFF11EBE}"/>
                  </a:ext>
                </a:extLst>
              </p:cNvPr>
              <p:cNvSpPr txBox="1"/>
              <p:nvPr/>
            </p:nvSpPr>
            <p:spPr>
              <a:xfrm>
                <a:off x="376633" y="2695962"/>
                <a:ext cx="4321265" cy="1027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Palatino" pitchFamily="2" charset="77"/>
                    <a:ea typeface="Palatino" pitchFamily="2" charset="77"/>
                  </a:rPr>
                  <a:t>Neural Network training on CIFAR-10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r>
                  <a:rPr lang="en-US" sz="1400" dirty="0">
                    <a:latin typeface="Palatino" pitchFamily="2" charset="77"/>
                    <a:ea typeface="Palatino" pitchFamily="2" charset="77"/>
                  </a:rPr>
                  <a:t> edge nodes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Palatino" pitchFamily="2" charset="77"/>
                    <a:ea typeface="Palatino" pitchFamily="2" charset="77"/>
                  </a:rPr>
                  <a:t>communication cost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</m:oMath>
                </a14:m>
                <a:r>
                  <a:rPr lang="en-US" sz="1400" dirty="0">
                    <a:latin typeface="Palatino" pitchFamily="2" charset="77"/>
                    <a:ea typeface="Palatino" pitchFamily="2" charset="77"/>
                  </a:rPr>
                  <a:t> computation cost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2432CB1-95C3-6342-9B57-FC15CFF11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633" y="2695962"/>
                <a:ext cx="4321265" cy="1027845"/>
              </a:xfrm>
              <a:prstGeom prst="rect">
                <a:avLst/>
              </a:prstGeom>
              <a:blipFill>
                <a:blip r:embed="rId6"/>
                <a:stretch>
                  <a:fillRect l="-293"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84CD6E2-FE16-E348-9A92-4151D7FAAF9C}"/>
                  </a:ext>
                </a:extLst>
              </p:cNvPr>
              <p:cNvSpPr txBox="1"/>
              <p:nvPr/>
            </p:nvSpPr>
            <p:spPr>
              <a:xfrm>
                <a:off x="4950598" y="2695962"/>
                <a:ext cx="3095784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Palatino" pitchFamily="2" charset="77"/>
                    <a:ea typeface="Palatino" pitchFamily="2" charset="77"/>
                  </a:rPr>
                  <a:t>total iterations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endParaRPr lang="en-US" sz="1400" dirty="0">
                  <a:latin typeface="Palatino" pitchFamily="2" charset="77"/>
                  <a:ea typeface="Palatino" pitchFamily="2" charset="77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Palatino" pitchFamily="2" charset="77"/>
                    <a:ea typeface="Palatino" pitchFamily="2" charset="77"/>
                  </a:rPr>
                  <a:t>Low-precision (QSGD) quantizer</a:t>
                </a:r>
              </a:p>
              <a:p>
                <a:endParaRPr lang="en-US" sz="1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84CD6E2-FE16-E348-9A92-4151D7FAA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0598" y="2695962"/>
                <a:ext cx="3095784" cy="954107"/>
              </a:xfrm>
              <a:prstGeom prst="rect">
                <a:avLst/>
              </a:prstGeom>
              <a:blipFill>
                <a:blip r:embed="rId7"/>
                <a:stretch>
                  <a:fillRect l="-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7AD86211-7C63-7A43-961A-F1449D46BF6D}"/>
              </a:ext>
            </a:extLst>
          </p:cNvPr>
          <p:cNvGrpSpPr/>
          <p:nvPr/>
        </p:nvGrpSpPr>
        <p:grpSpPr>
          <a:xfrm>
            <a:off x="4889593" y="3850370"/>
            <a:ext cx="3465039" cy="2650402"/>
            <a:chOff x="4889593" y="3781474"/>
            <a:chExt cx="3465039" cy="265040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63E1E35-C09F-EC47-A61D-57367CB69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24870" y="3781474"/>
              <a:ext cx="3229762" cy="265040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968256B-8FBA-2647-8477-108374DD6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4561109" y="5045670"/>
              <a:ext cx="778977" cy="122009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AF68AA7-B16F-DA49-AE7F-6374E4C8F5A5}"/>
              </a:ext>
            </a:extLst>
          </p:cNvPr>
          <p:cNvSpPr txBox="1"/>
          <p:nvPr/>
        </p:nvSpPr>
        <p:spPr>
          <a:xfrm>
            <a:off x="382051" y="1099960"/>
            <a:ext cx="2089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Palatino" pitchFamily="2" charset="77"/>
                <a:ea typeface="Palatino" pitchFamily="2" charset="77"/>
              </a:rPr>
              <a:t>For non-convex case: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9F43F7-2CF8-8244-98A6-0C1F879EC2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7350" y="950239"/>
            <a:ext cx="51054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9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>
            <a:extLst>
              <a:ext uri="{FF2B5EF4-FFF2-40B4-BE49-F238E27FC236}">
                <a16:creationId xmlns:a16="http://schemas.microsoft.com/office/drawing/2014/main" id="{9C32F1E2-DB55-ED44-83AD-1456D33E7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2950"/>
            <a:ext cx="944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400" dirty="0">
                <a:latin typeface="Palatino" pitchFamily="2" charset="77"/>
                <a:ea typeface="Palatino" pitchFamily="2" charset="77"/>
              </a:rPr>
              <a:t>Data Heterogeneity</a:t>
            </a:r>
            <a:endParaRPr lang="en-US" altLang="en-US" sz="14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7" name="Line 2">
            <a:extLst>
              <a:ext uri="{FF2B5EF4-FFF2-40B4-BE49-F238E27FC236}">
                <a16:creationId xmlns:a16="http://schemas.microsoft.com/office/drawing/2014/main" id="{87A09F46-BB35-BB42-8315-FCEFDF0C64B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BD6577-8B77-584B-A069-7981331C7ABE}"/>
              </a:ext>
            </a:extLst>
          </p:cNvPr>
          <p:cNvSpPr txBox="1"/>
          <p:nvPr/>
        </p:nvSpPr>
        <p:spPr>
          <a:xfrm>
            <a:off x="228600" y="1143000"/>
            <a:ext cx="6598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b="1" dirty="0">
                <a:latin typeface="Palatino" pitchFamily="2" charset="77"/>
                <a:ea typeface="Palatino" pitchFamily="2" charset="77"/>
              </a:rPr>
              <a:t>Challenge:</a:t>
            </a:r>
          </a:p>
          <a:p>
            <a:r>
              <a:rPr lang="en-US" sz="2000" dirty="0">
                <a:latin typeface="Palatino" pitchFamily="2" charset="77"/>
                <a:ea typeface="Palatino" pitchFamily="2" charset="77"/>
              </a:rPr>
              <a:t>Data distributions vary across federated nodes (non-</a:t>
            </a:r>
            <a:r>
              <a:rPr lang="en-US" sz="2000" dirty="0" err="1">
                <a:latin typeface="Palatino" pitchFamily="2" charset="77"/>
                <a:ea typeface="Palatino" pitchFamily="2" charset="77"/>
              </a:rPr>
              <a:t>iid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).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2FBA33-D944-E44B-8694-FE96F415ADA7}"/>
              </a:ext>
            </a:extLst>
          </p:cNvPr>
          <p:cNvSpPr txBox="1"/>
          <p:nvPr/>
        </p:nvSpPr>
        <p:spPr>
          <a:xfrm>
            <a:off x="228600" y="2062608"/>
            <a:ext cx="4620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.Apple Color Emoji UI"/>
              <a:buChar char="❌"/>
            </a:pPr>
            <a:r>
              <a:rPr lang="en-US" sz="2000" i="1" dirty="0" err="1">
                <a:latin typeface="Palatino" pitchFamily="2" charset="77"/>
                <a:ea typeface="Palatino" pitchFamily="2" charset="77"/>
              </a:rPr>
              <a:t>FedAvg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 fails with heterogenous data.</a:t>
            </a:r>
          </a:p>
        </p:txBody>
      </p:sp>
      <p:pic>
        <p:nvPicPr>
          <p:cNvPr id="20" name="Picture 19" descr="A close up of a panda bear&#10;&#10;Description automatically generated">
            <a:extLst>
              <a:ext uri="{FF2B5EF4-FFF2-40B4-BE49-F238E27FC236}">
                <a16:creationId xmlns:a16="http://schemas.microsoft.com/office/drawing/2014/main" id="{AA0F0E8C-A505-EE41-B11D-F990A47E6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2743200"/>
            <a:ext cx="1311442" cy="874076"/>
          </a:xfrm>
          <a:prstGeom prst="rect">
            <a:avLst/>
          </a:prstGeom>
        </p:spPr>
      </p:pic>
      <p:pic>
        <p:nvPicPr>
          <p:cNvPr id="21" name="Picture 20" descr="A panda bear sitting in the grass&#10;&#10;Description automatically generated">
            <a:extLst>
              <a:ext uri="{FF2B5EF4-FFF2-40B4-BE49-F238E27FC236}">
                <a16:creationId xmlns:a16="http://schemas.microsoft.com/office/drawing/2014/main" id="{1F4338B1-0A61-3C4D-B988-BAADC11C4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763" y="4129955"/>
            <a:ext cx="1306380" cy="874076"/>
          </a:xfrm>
          <a:prstGeom prst="rect">
            <a:avLst/>
          </a:prstGeom>
        </p:spPr>
      </p:pic>
      <p:pic>
        <p:nvPicPr>
          <p:cNvPr id="22" name="Picture 21" descr="A close up of a panda&#10;&#10;Description automatically generated">
            <a:extLst>
              <a:ext uri="{FF2B5EF4-FFF2-40B4-BE49-F238E27FC236}">
                <a16:creationId xmlns:a16="http://schemas.microsoft.com/office/drawing/2014/main" id="{A0413678-4050-B04B-A89F-5B257D618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4512" y="4129955"/>
            <a:ext cx="1306941" cy="868137"/>
          </a:xfrm>
          <a:prstGeom prst="rect">
            <a:avLst/>
          </a:prstGeom>
        </p:spPr>
      </p:pic>
      <p:sp>
        <p:nvSpPr>
          <p:cNvPr id="23" name="Arc 22">
            <a:extLst>
              <a:ext uri="{FF2B5EF4-FFF2-40B4-BE49-F238E27FC236}">
                <a16:creationId xmlns:a16="http://schemas.microsoft.com/office/drawing/2014/main" id="{F4925611-0D74-F14F-874A-75D17376EF8E}"/>
              </a:ext>
            </a:extLst>
          </p:cNvPr>
          <p:cNvSpPr/>
          <p:nvPr/>
        </p:nvSpPr>
        <p:spPr>
          <a:xfrm flipH="1">
            <a:off x="5971833" y="3212572"/>
            <a:ext cx="1771952" cy="1620748"/>
          </a:xfrm>
          <a:prstGeom prst="arc">
            <a:avLst>
              <a:gd name="adj1" fmla="val 18176791"/>
              <a:gd name="adj2" fmla="val 21505799"/>
            </a:avLst>
          </a:prstGeom>
          <a:ln w="222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890BC8B6-805B-FA40-B7B9-BEFCA7195926}"/>
              </a:ext>
            </a:extLst>
          </p:cNvPr>
          <p:cNvSpPr/>
          <p:nvPr/>
        </p:nvSpPr>
        <p:spPr>
          <a:xfrm>
            <a:off x="6684488" y="3242389"/>
            <a:ext cx="1771952" cy="1575749"/>
          </a:xfrm>
          <a:prstGeom prst="arc">
            <a:avLst>
              <a:gd name="adj1" fmla="val 18195819"/>
              <a:gd name="adj2" fmla="val 21505799"/>
            </a:avLst>
          </a:prstGeom>
          <a:ln w="222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9E8D13-01B2-1042-B712-BDD63DAF0700}"/>
              </a:ext>
            </a:extLst>
          </p:cNvPr>
          <p:cNvSpPr txBox="1"/>
          <p:nvPr/>
        </p:nvSpPr>
        <p:spPr>
          <a:xfrm>
            <a:off x="5956749" y="4966655"/>
            <a:ext cx="738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</a:rPr>
              <a:t>device </a:t>
            </a:r>
            <a:r>
              <a:rPr lang="en-US" sz="1400" i="1" dirty="0" err="1">
                <a:latin typeface="Corbel" panose="020B0503020204020204" pitchFamily="34" charset="0"/>
              </a:rPr>
              <a:t>i</a:t>
            </a:r>
            <a:endParaRPr lang="en-US" sz="1400" i="1" dirty="0">
              <a:latin typeface="Corbel" panose="020B05030202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1EFF29-F2BD-554E-B834-6BFC27245785}"/>
              </a:ext>
            </a:extLst>
          </p:cNvPr>
          <p:cNvSpPr txBox="1"/>
          <p:nvPr/>
        </p:nvSpPr>
        <p:spPr>
          <a:xfrm>
            <a:off x="7800357" y="4966654"/>
            <a:ext cx="740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</a:rPr>
              <a:t>device</a:t>
            </a:r>
            <a:r>
              <a:rPr lang="en-US" sz="1400" i="1" dirty="0">
                <a:latin typeface="Corbel" panose="020B0503020204020204" pitchFamily="34" charset="0"/>
              </a:rPr>
              <a:t> j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BAD8246-9383-C443-A702-75C6CC4D8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2356" y="3675711"/>
            <a:ext cx="1308592" cy="2402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BA58DC0-0C02-ED4D-8573-A5607E48BC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9510" y="5298888"/>
            <a:ext cx="852884" cy="2577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2AE3362-3B66-754B-96EF-2B735F81A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7375" y="5292627"/>
            <a:ext cx="881213" cy="26064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DA01408-6B1E-E545-B608-19BC4C67A944}"/>
              </a:ext>
            </a:extLst>
          </p:cNvPr>
          <p:cNvSpPr txBox="1"/>
          <p:nvPr/>
        </p:nvSpPr>
        <p:spPr>
          <a:xfrm>
            <a:off x="239840" y="3080823"/>
            <a:ext cx="5136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b="1" dirty="0">
                <a:latin typeface="Palatino" pitchFamily="2" charset="77"/>
                <a:ea typeface="Palatino" pitchFamily="2" charset="77"/>
              </a:rPr>
              <a:t>Observations: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Data heterogeneity in FL is device-dependent.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All the samples on a device undergo the same distortions (brightness, intensity, contrast).</a:t>
            </a:r>
          </a:p>
        </p:txBody>
      </p:sp>
    </p:spTree>
    <p:extLst>
      <p:ext uri="{BB962C8B-B14F-4D97-AF65-F5344CB8AC3E}">
        <p14:creationId xmlns:p14="http://schemas.microsoft.com/office/powerpoint/2010/main" val="402259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 animBg="1"/>
      <p:bldP spid="25" grpId="0" animBg="1"/>
      <p:bldP spid="27" grpId="0"/>
      <p:bldP spid="28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>
            <a:extLst>
              <a:ext uri="{FF2B5EF4-FFF2-40B4-BE49-F238E27FC236}">
                <a16:creationId xmlns:a16="http://schemas.microsoft.com/office/drawing/2014/main" id="{9C32F1E2-DB55-ED44-83AD-1456D33E7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2950"/>
            <a:ext cx="944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400" dirty="0">
                <a:latin typeface="Palatino" pitchFamily="2" charset="77"/>
                <a:ea typeface="Palatino" pitchFamily="2" charset="77"/>
              </a:rPr>
              <a:t>Affine Transformation Model</a:t>
            </a:r>
            <a:endParaRPr lang="en-US" altLang="en-US" sz="14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7" name="Line 2">
            <a:extLst>
              <a:ext uri="{FF2B5EF4-FFF2-40B4-BE49-F238E27FC236}">
                <a16:creationId xmlns:a16="http://schemas.microsoft.com/office/drawing/2014/main" id="{87A09F46-BB35-BB42-8315-FCEFDF0C64B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" name="Picture 19" descr="A close up of a panda bear&#10;&#10;Description automatically generated">
            <a:extLst>
              <a:ext uri="{FF2B5EF4-FFF2-40B4-BE49-F238E27FC236}">
                <a16:creationId xmlns:a16="http://schemas.microsoft.com/office/drawing/2014/main" id="{AA0F0E8C-A505-EE41-B11D-F990A47E6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2743200"/>
            <a:ext cx="1311442" cy="874076"/>
          </a:xfrm>
          <a:prstGeom prst="rect">
            <a:avLst/>
          </a:prstGeom>
        </p:spPr>
      </p:pic>
      <p:pic>
        <p:nvPicPr>
          <p:cNvPr id="21" name="Picture 20" descr="A panda bear sitting in the grass&#10;&#10;Description automatically generated">
            <a:extLst>
              <a:ext uri="{FF2B5EF4-FFF2-40B4-BE49-F238E27FC236}">
                <a16:creationId xmlns:a16="http://schemas.microsoft.com/office/drawing/2014/main" id="{1F4338B1-0A61-3C4D-B988-BAADC11C4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763" y="4129955"/>
            <a:ext cx="1306380" cy="874076"/>
          </a:xfrm>
          <a:prstGeom prst="rect">
            <a:avLst/>
          </a:prstGeom>
        </p:spPr>
      </p:pic>
      <p:pic>
        <p:nvPicPr>
          <p:cNvPr id="22" name="Picture 21" descr="A close up of a panda&#10;&#10;Description automatically generated">
            <a:extLst>
              <a:ext uri="{FF2B5EF4-FFF2-40B4-BE49-F238E27FC236}">
                <a16:creationId xmlns:a16="http://schemas.microsoft.com/office/drawing/2014/main" id="{A0413678-4050-B04B-A89F-5B257D618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4512" y="4129955"/>
            <a:ext cx="1306941" cy="868137"/>
          </a:xfrm>
          <a:prstGeom prst="rect">
            <a:avLst/>
          </a:prstGeom>
        </p:spPr>
      </p:pic>
      <p:sp>
        <p:nvSpPr>
          <p:cNvPr id="23" name="Arc 22">
            <a:extLst>
              <a:ext uri="{FF2B5EF4-FFF2-40B4-BE49-F238E27FC236}">
                <a16:creationId xmlns:a16="http://schemas.microsoft.com/office/drawing/2014/main" id="{F4925611-0D74-F14F-874A-75D17376EF8E}"/>
              </a:ext>
            </a:extLst>
          </p:cNvPr>
          <p:cNvSpPr/>
          <p:nvPr/>
        </p:nvSpPr>
        <p:spPr>
          <a:xfrm flipH="1">
            <a:off x="5971833" y="3212572"/>
            <a:ext cx="1771952" cy="1620748"/>
          </a:xfrm>
          <a:prstGeom prst="arc">
            <a:avLst>
              <a:gd name="adj1" fmla="val 18176791"/>
              <a:gd name="adj2" fmla="val 21505799"/>
            </a:avLst>
          </a:prstGeom>
          <a:ln w="222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890BC8B6-805B-FA40-B7B9-BEFCA7195926}"/>
              </a:ext>
            </a:extLst>
          </p:cNvPr>
          <p:cNvSpPr/>
          <p:nvPr/>
        </p:nvSpPr>
        <p:spPr>
          <a:xfrm>
            <a:off x="6684488" y="3242389"/>
            <a:ext cx="1771952" cy="1575749"/>
          </a:xfrm>
          <a:prstGeom prst="arc">
            <a:avLst>
              <a:gd name="adj1" fmla="val 18195819"/>
              <a:gd name="adj2" fmla="val 21505799"/>
            </a:avLst>
          </a:prstGeom>
          <a:ln w="222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9E8D13-01B2-1042-B712-BDD63DAF0700}"/>
              </a:ext>
            </a:extLst>
          </p:cNvPr>
          <p:cNvSpPr txBox="1"/>
          <p:nvPr/>
        </p:nvSpPr>
        <p:spPr>
          <a:xfrm>
            <a:off x="5956749" y="4966655"/>
            <a:ext cx="738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</a:rPr>
              <a:t>device </a:t>
            </a:r>
            <a:r>
              <a:rPr lang="en-US" sz="1400" i="1" dirty="0" err="1">
                <a:latin typeface="Corbel" panose="020B0503020204020204" pitchFamily="34" charset="0"/>
              </a:rPr>
              <a:t>i</a:t>
            </a:r>
            <a:endParaRPr lang="en-US" sz="1400" i="1" dirty="0">
              <a:latin typeface="Corbel" panose="020B05030202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1EFF29-F2BD-554E-B834-6BFC27245785}"/>
              </a:ext>
            </a:extLst>
          </p:cNvPr>
          <p:cNvSpPr txBox="1"/>
          <p:nvPr/>
        </p:nvSpPr>
        <p:spPr>
          <a:xfrm>
            <a:off x="7800357" y="4966654"/>
            <a:ext cx="740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</a:rPr>
              <a:t>device</a:t>
            </a:r>
            <a:r>
              <a:rPr lang="en-US" sz="1400" i="1" dirty="0">
                <a:latin typeface="Corbel" panose="020B0503020204020204" pitchFamily="34" charset="0"/>
              </a:rPr>
              <a:t> j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BAD8246-9383-C443-A702-75C6CC4D8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2356" y="3675711"/>
            <a:ext cx="1308592" cy="2402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BA58DC0-0C02-ED4D-8573-A5607E48BC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9510" y="5298888"/>
            <a:ext cx="852884" cy="2577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2AE3362-3B66-754B-96EF-2B735F81A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7375" y="5292627"/>
            <a:ext cx="881213" cy="2606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036B5F-8F5A-AD4C-AF95-D3F2772180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1236" y="3015047"/>
            <a:ext cx="2366909" cy="37613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CD2AD8D-8314-5943-8B79-DC689EF1BDE7}"/>
              </a:ext>
            </a:extLst>
          </p:cNvPr>
          <p:cNvSpPr txBox="1"/>
          <p:nvPr/>
        </p:nvSpPr>
        <p:spPr>
          <a:xfrm>
            <a:off x="328044" y="1074908"/>
            <a:ext cx="7839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Each sample stored in a node is distributed according to an affine transformation of a universal underlying distribution, i.e., transforming the features of a sample.</a:t>
            </a:r>
            <a:endParaRPr lang="en-US" sz="2400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1CE816-8215-764D-9138-B1047E1E2C24}"/>
              </a:ext>
            </a:extLst>
          </p:cNvPr>
          <p:cNvSpPr txBox="1"/>
          <p:nvPr/>
        </p:nvSpPr>
        <p:spPr>
          <a:xfrm>
            <a:off x="328043" y="4989362"/>
            <a:ext cx="4632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Universal adversarial perturbation per device</a:t>
            </a:r>
            <a:endParaRPr lang="en-US" sz="2400" dirty="0"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F5D3320-915A-3244-979A-3B861DD2A4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3067" y="4053845"/>
            <a:ext cx="1524000" cy="27285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75B3826-6DF2-4741-AF83-4A4FF29D48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0467" y="4053845"/>
            <a:ext cx="914400" cy="27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8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7800014-AA79-F143-9084-B267799D3412}"/>
              </a:ext>
            </a:extLst>
          </p:cNvPr>
          <p:cNvSpPr/>
          <p:nvPr/>
        </p:nvSpPr>
        <p:spPr>
          <a:xfrm>
            <a:off x="1801552" y="2439952"/>
            <a:ext cx="6123248" cy="1185754"/>
          </a:xfrm>
          <a:prstGeom prst="roundRect">
            <a:avLst>
              <a:gd name="adj" fmla="val 10545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7A2CEE-FEE2-674D-B894-36F4ACDB2E90}"/>
              </a:ext>
            </a:extLst>
          </p:cNvPr>
          <p:cNvSpPr txBox="1"/>
          <p:nvPr/>
        </p:nvSpPr>
        <p:spPr>
          <a:xfrm>
            <a:off x="528461" y="1371600"/>
            <a:ext cx="66579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Palatino" pitchFamily="2" charset="77"/>
                <a:ea typeface="Palatino" pitchFamily="2" charset="77"/>
              </a:rPr>
              <a:t>Distributionally</a:t>
            </a:r>
            <a:r>
              <a:rPr lang="en-US" sz="2000" b="1" dirty="0">
                <a:latin typeface="Palatino" pitchFamily="2" charset="77"/>
                <a:ea typeface="Palatino" pitchFamily="2" charset="77"/>
              </a:rPr>
              <a:t> Robust Federated learning: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Find (worst case) affine transformations for each node.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D82069A-705D-3746-BE49-C7D420F7C56B}"/>
              </a:ext>
            </a:extLst>
          </p:cNvPr>
          <p:cNvGrpSpPr/>
          <p:nvPr/>
        </p:nvGrpSpPr>
        <p:grpSpPr>
          <a:xfrm>
            <a:off x="3858737" y="3496032"/>
            <a:ext cx="3491990" cy="312225"/>
            <a:chOff x="2184001" y="4497379"/>
            <a:chExt cx="3491990" cy="31222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C9F26AD-5661-0849-A930-1AB3F5E4BA67}"/>
                </a:ext>
              </a:extLst>
            </p:cNvPr>
            <p:cNvSpPr txBox="1"/>
            <p:nvPr/>
          </p:nvSpPr>
          <p:spPr>
            <a:xfrm>
              <a:off x="2722802" y="4501827"/>
              <a:ext cx="26404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Palatino" pitchFamily="2" charset="77"/>
                  <a:ea typeface="Palatino" pitchFamily="2" charset="77"/>
                </a:rPr>
                <a:t>avg loss over transformed data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8073229-A397-B740-8FB9-97CC7F094498}"/>
                </a:ext>
              </a:extLst>
            </p:cNvPr>
            <p:cNvCxnSpPr>
              <a:cxnSpLocks/>
            </p:cNvCxnSpPr>
            <p:nvPr/>
          </p:nvCxnSpPr>
          <p:spPr>
            <a:xfrm>
              <a:off x="2193612" y="4503729"/>
              <a:ext cx="0" cy="164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44D3309-7431-DA4E-8BE5-67F3C5A6C377}"/>
                </a:ext>
              </a:extLst>
            </p:cNvPr>
            <p:cNvCxnSpPr>
              <a:cxnSpLocks/>
            </p:cNvCxnSpPr>
            <p:nvPr/>
          </p:nvCxnSpPr>
          <p:spPr>
            <a:xfrm>
              <a:off x="5671665" y="4497379"/>
              <a:ext cx="0" cy="164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48B0720-BDB6-0C4F-AB3D-AC12DFA67597}"/>
                </a:ext>
              </a:extLst>
            </p:cNvPr>
            <p:cNvCxnSpPr>
              <a:cxnSpLocks/>
              <a:stCxn id="3" idx="3"/>
            </p:cNvCxnSpPr>
            <p:nvPr/>
          </p:nvCxnSpPr>
          <p:spPr>
            <a:xfrm flipV="1">
              <a:off x="5363268" y="4655162"/>
              <a:ext cx="312723" cy="55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9F3FEE4-83D7-4244-90C4-FF19EB0D34BC}"/>
                </a:ext>
              </a:extLst>
            </p:cNvPr>
            <p:cNvCxnSpPr>
              <a:cxnSpLocks/>
              <a:endCxn id="3" idx="1"/>
            </p:cNvCxnSpPr>
            <p:nvPr/>
          </p:nvCxnSpPr>
          <p:spPr>
            <a:xfrm flipV="1">
              <a:off x="2184001" y="4655716"/>
              <a:ext cx="538801" cy="615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60DCC60-DE11-3244-9C9F-EE611C005BC8}"/>
              </a:ext>
            </a:extLst>
          </p:cNvPr>
          <p:cNvCxnSpPr>
            <a:cxnSpLocks/>
          </p:cNvCxnSpPr>
          <p:nvPr/>
        </p:nvCxnSpPr>
        <p:spPr>
          <a:xfrm flipV="1">
            <a:off x="2936646" y="3359546"/>
            <a:ext cx="0" cy="979617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069D37F-6FF3-074B-8CE0-BA9EE8930C56}"/>
              </a:ext>
            </a:extLst>
          </p:cNvPr>
          <p:cNvSpPr txBox="1"/>
          <p:nvPr/>
        </p:nvSpPr>
        <p:spPr>
          <a:xfrm>
            <a:off x="2590800" y="4339163"/>
            <a:ext cx="2137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transformation variables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B4C74A9-DC7E-6147-8119-FEDDA96F547C}"/>
              </a:ext>
            </a:extLst>
          </p:cNvPr>
          <p:cNvCxnSpPr>
            <a:cxnSpLocks/>
          </p:cNvCxnSpPr>
          <p:nvPr/>
        </p:nvCxnSpPr>
        <p:spPr>
          <a:xfrm flipV="1">
            <a:off x="2261340" y="3274886"/>
            <a:ext cx="0" cy="685625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70F43D8-36C8-7547-9442-903CD29311EA}"/>
              </a:ext>
            </a:extLst>
          </p:cNvPr>
          <p:cNvSpPr txBox="1"/>
          <p:nvPr/>
        </p:nvSpPr>
        <p:spPr>
          <a:xfrm>
            <a:off x="1280823" y="3894840"/>
            <a:ext cx="1585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global parameter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model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DE154E02-E19C-1444-8365-CBE91B9F8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923" y="2541340"/>
            <a:ext cx="5741675" cy="811650"/>
          </a:xfrm>
          <a:prstGeom prst="rect">
            <a:avLst/>
          </a:prstGeom>
        </p:spPr>
      </p:pic>
      <p:sp>
        <p:nvSpPr>
          <p:cNvPr id="35" name="Text Box 7">
            <a:extLst>
              <a:ext uri="{FF2B5EF4-FFF2-40B4-BE49-F238E27FC236}">
                <a16:creationId xmlns:a16="http://schemas.microsoft.com/office/drawing/2014/main" id="{C18725F4-DA83-D04E-A3CA-83B3A7A35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2950"/>
            <a:ext cx="899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000" dirty="0">
                <a:latin typeface="Palatino" pitchFamily="2" charset="77"/>
                <a:ea typeface="Palatino" pitchFamily="2" charset="77"/>
              </a:rPr>
              <a:t>Minimax Optimization</a:t>
            </a:r>
            <a:endParaRPr lang="en-US" altLang="en-US" sz="12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36" name="Line 2">
            <a:extLst>
              <a:ext uri="{FF2B5EF4-FFF2-40B4-BE49-F238E27FC236}">
                <a16:creationId xmlns:a16="http://schemas.microsoft.com/office/drawing/2014/main" id="{BEB2A831-E4B7-7240-A6F3-CC1B68E1FD0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32239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03A37F1-C697-CF40-9CBA-F2D6E645D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888" y="4889445"/>
            <a:ext cx="1524000" cy="2728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2C0B556-02DB-8240-9397-1E388F76A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288" y="4889445"/>
            <a:ext cx="914400" cy="2756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EEE237-A9D9-A34A-942F-BEE0B740BEF5}"/>
              </a:ext>
            </a:extLst>
          </p:cNvPr>
          <p:cNvSpPr txBox="1"/>
          <p:nvPr/>
        </p:nvSpPr>
        <p:spPr>
          <a:xfrm>
            <a:off x="963416" y="488083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Constraints: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7AEB83-3279-0640-9CFF-259AB4963F25}"/>
              </a:ext>
            </a:extLst>
          </p:cNvPr>
          <p:cNvSpPr txBox="1"/>
          <p:nvPr/>
        </p:nvSpPr>
        <p:spPr>
          <a:xfrm>
            <a:off x="2337689" y="5734458"/>
            <a:ext cx="4729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Need to be solved in a federated setting!</a:t>
            </a:r>
          </a:p>
          <a:p>
            <a:r>
              <a:rPr lang="en-US" dirty="0">
                <a:latin typeface="Palatino" pitchFamily="2" charset="77"/>
                <a:ea typeface="Palatino" pitchFamily="2" charset="77"/>
              </a:rPr>
              <a:t>(Low computation and communication cost)</a:t>
            </a:r>
          </a:p>
        </p:txBody>
      </p:sp>
    </p:spTree>
    <p:extLst>
      <p:ext uri="{BB962C8B-B14F-4D97-AF65-F5344CB8AC3E}">
        <p14:creationId xmlns:p14="http://schemas.microsoft.com/office/powerpoint/2010/main" val="287870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0BF9BF-E525-7945-BAF4-6A44F4A59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61" y="1871603"/>
            <a:ext cx="8490420" cy="7845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6A44FD-D7FD-AD4B-AD26-E2F784782130}"/>
              </a:ext>
            </a:extLst>
          </p:cNvPr>
          <p:cNvSpPr txBox="1"/>
          <p:nvPr/>
        </p:nvSpPr>
        <p:spPr>
          <a:xfrm>
            <a:off x="330257" y="1245706"/>
            <a:ext cx="32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" pitchFamily="2" charset="77"/>
                <a:ea typeface="Palatino" pitchFamily="2" charset="77"/>
              </a:rPr>
              <a:t>Local penalized loss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FA58B4-4119-824F-9D63-4FC8D89C4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561" y="3191143"/>
            <a:ext cx="4342856" cy="7845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741259-DC69-9340-AFDC-F4CB4AF6F125}"/>
              </a:ext>
            </a:extLst>
          </p:cNvPr>
          <p:cNvSpPr txBox="1"/>
          <p:nvPr/>
        </p:nvSpPr>
        <p:spPr>
          <a:xfrm>
            <a:off x="330257" y="2764738"/>
            <a:ext cx="2109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" pitchFamily="2" charset="77"/>
                <a:ea typeface="Palatino" pitchFamily="2" charset="77"/>
              </a:rPr>
              <a:t>Global loss: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47C7D54-A01F-5445-B186-01B33F610CBB}"/>
              </a:ext>
            </a:extLst>
          </p:cNvPr>
          <p:cNvSpPr/>
          <p:nvPr/>
        </p:nvSpPr>
        <p:spPr>
          <a:xfrm>
            <a:off x="2492267" y="4400469"/>
            <a:ext cx="4159466" cy="1826289"/>
          </a:xfrm>
          <a:prstGeom prst="roundRect">
            <a:avLst>
              <a:gd name="adj" fmla="val 10545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C35366-F893-1745-849E-6D5A02B20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565" y="5313614"/>
            <a:ext cx="3223791" cy="448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9B809A-8A9A-BC41-8AFC-E1010A671C4E}"/>
              </a:ext>
            </a:extLst>
          </p:cNvPr>
          <p:cNvSpPr txBox="1"/>
          <p:nvPr/>
        </p:nvSpPr>
        <p:spPr>
          <a:xfrm>
            <a:off x="3200983" y="4705908"/>
            <a:ext cx="2894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 pitchFamily="2" charset="77"/>
                <a:ea typeface="Palatino" pitchFamily="2" charset="77"/>
              </a:rPr>
              <a:t>Robust FL framework</a:t>
            </a: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697FF305-816D-9B47-8460-395980231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2950"/>
            <a:ext cx="899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400" dirty="0">
                <a:latin typeface="Palatino" pitchFamily="2" charset="77"/>
                <a:ea typeface="Palatino" pitchFamily="2" charset="77"/>
              </a:rPr>
              <a:t>FL Framework Robust to Affine Distributed Shift</a:t>
            </a:r>
            <a:endParaRPr lang="en-US" altLang="en-US" sz="14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34" name="Line 2">
            <a:extLst>
              <a:ext uri="{FF2B5EF4-FFF2-40B4-BE49-F238E27FC236}">
                <a16:creationId xmlns:a16="http://schemas.microsoft.com/office/drawing/2014/main" id="{74E5C7A8-0F4E-4F41-B84B-F6980C63490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32239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E9E92D-A10B-CF4B-A15D-10DD8575E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600" y="3429000"/>
            <a:ext cx="1447800" cy="31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1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Line 2">
            <a:extLst>
              <a:ext uri="{FF2B5EF4-FFF2-40B4-BE49-F238E27FC236}">
                <a16:creationId xmlns:a16="http://schemas.microsoft.com/office/drawing/2014/main" id="{F2BDC7BC-8BD6-7849-B33D-EA07B6E6845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6" name="Text Box 7">
            <a:extLst>
              <a:ext uri="{FF2B5EF4-FFF2-40B4-BE49-F238E27FC236}">
                <a16:creationId xmlns:a16="http://schemas.microsoft.com/office/drawing/2014/main" id="{9402FE4A-13B2-D344-9C84-56C1D7D0E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2950"/>
            <a:ext cx="944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000" dirty="0">
                <a:latin typeface="Palatino" pitchFamily="2" charset="77"/>
                <a:ea typeface="Palatino" pitchFamily="2" charset="77"/>
              </a:rPr>
              <a:t>Motivation</a:t>
            </a:r>
            <a:endParaRPr lang="en-US" altLang="en-US" sz="12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BD1AA2B-A386-774B-A94F-38061E03B3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737"/>
          <a:stretch/>
        </p:blipFill>
        <p:spPr>
          <a:xfrm>
            <a:off x="990600" y="1048485"/>
            <a:ext cx="6976236" cy="36827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B29805-3473-544A-A005-A9148C8E82AA}"/>
              </a:ext>
            </a:extLst>
          </p:cNvPr>
          <p:cNvSpPr txBox="1"/>
          <p:nvPr/>
        </p:nvSpPr>
        <p:spPr>
          <a:xfrm>
            <a:off x="990600" y="5181600"/>
            <a:ext cx="61240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Local data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Learn an ML model at the edge – edge computing</a:t>
            </a:r>
          </a:p>
        </p:txBody>
      </p:sp>
    </p:spTree>
    <p:extLst>
      <p:ext uri="{BB962C8B-B14F-4D97-AF65-F5344CB8AC3E}">
        <p14:creationId xmlns:p14="http://schemas.microsoft.com/office/powerpoint/2010/main" val="1352828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FA58B4-4119-824F-9D63-4FC8D89C4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320" y="869769"/>
            <a:ext cx="3664995" cy="6621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741259-DC69-9340-AFDC-F4CB4AF6F125}"/>
              </a:ext>
            </a:extLst>
          </p:cNvPr>
          <p:cNvSpPr txBox="1"/>
          <p:nvPr/>
        </p:nvSpPr>
        <p:spPr>
          <a:xfrm>
            <a:off x="381000" y="993880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Palatino" pitchFamily="2" charset="77"/>
                <a:ea typeface="Palatino" pitchFamily="2" charset="77"/>
              </a:rPr>
              <a:t>Global loss</a:t>
            </a:r>
          </a:p>
        </p:txBody>
      </p:sp>
      <p:sp>
        <p:nvSpPr>
          <p:cNvPr id="100" name="Arc 99">
            <a:extLst>
              <a:ext uri="{FF2B5EF4-FFF2-40B4-BE49-F238E27FC236}">
                <a16:creationId xmlns:a16="http://schemas.microsoft.com/office/drawing/2014/main" id="{6C55A42E-352C-C84A-8001-1EE6AFFCC238}"/>
              </a:ext>
            </a:extLst>
          </p:cNvPr>
          <p:cNvSpPr/>
          <p:nvPr/>
        </p:nvSpPr>
        <p:spPr>
          <a:xfrm rot="14610419">
            <a:off x="4993229" y="3512071"/>
            <a:ext cx="4017414" cy="3446771"/>
          </a:xfrm>
          <a:prstGeom prst="arc">
            <a:avLst>
              <a:gd name="adj1" fmla="val 16200000"/>
              <a:gd name="adj2" fmla="val 20145584"/>
            </a:avLst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FCFCBC49-CD62-1B4B-ACD8-A217D82C9E86}"/>
              </a:ext>
            </a:extLst>
          </p:cNvPr>
          <p:cNvSpPr/>
          <p:nvPr/>
        </p:nvSpPr>
        <p:spPr>
          <a:xfrm>
            <a:off x="4800600" y="2057400"/>
            <a:ext cx="3973778" cy="4270886"/>
          </a:xfrm>
          <a:prstGeom prst="roundRect">
            <a:avLst>
              <a:gd name="adj" fmla="val 3797"/>
            </a:avLst>
          </a:prstGeom>
          <a:solidFill>
            <a:schemeClr val="accent2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7131216A-18C2-3B46-9B4F-94D677052891}"/>
              </a:ext>
            </a:extLst>
          </p:cNvPr>
          <p:cNvSpPr/>
          <p:nvPr/>
        </p:nvSpPr>
        <p:spPr>
          <a:xfrm>
            <a:off x="5542061" y="3680508"/>
            <a:ext cx="2801422" cy="809881"/>
          </a:xfrm>
          <a:prstGeom prst="roundRect">
            <a:avLst>
              <a:gd name="adj" fmla="val 10545"/>
            </a:avLst>
          </a:prstGeom>
          <a:solidFill>
            <a:schemeClr val="accent6">
              <a:lumMod val="60000"/>
              <a:lumOff val="4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51429C8C-E1A5-1845-B052-6DC3CA084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665252" y="2556006"/>
            <a:ext cx="662211" cy="66221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43C6176-F755-C74F-BAA5-04321A99D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23166" y="2556006"/>
            <a:ext cx="662211" cy="66221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702BDAB-8917-3C44-8AD4-20F905575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07338" y="2556006"/>
            <a:ext cx="662211" cy="66221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6F9DDB5-FE4C-3C4A-BBF6-88C3570FF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712" y="3803960"/>
            <a:ext cx="2532380" cy="23919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3BE0595-7F45-B040-B0C3-24861FF914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8111" y="4130294"/>
            <a:ext cx="2407581" cy="239198"/>
          </a:xfrm>
          <a:prstGeom prst="rect">
            <a:avLst/>
          </a:prstGeom>
        </p:spPr>
      </p:pic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E1218CCD-27A5-CE41-A6E8-7F3F350D7CEE}"/>
              </a:ext>
            </a:extLst>
          </p:cNvPr>
          <p:cNvSpPr/>
          <p:nvPr/>
        </p:nvSpPr>
        <p:spPr>
          <a:xfrm>
            <a:off x="5544006" y="4556492"/>
            <a:ext cx="2801422" cy="393914"/>
          </a:xfrm>
          <a:prstGeom prst="roundRect">
            <a:avLst>
              <a:gd name="adj" fmla="val 10545"/>
            </a:avLst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42AF302-1B09-644A-B3C8-575D4B036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9311" y="4628836"/>
            <a:ext cx="2605180" cy="239198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C307F3B-261B-0A41-B375-6AF4ACA8AFFA}"/>
              </a:ext>
            </a:extLst>
          </p:cNvPr>
          <p:cNvCxnSpPr>
            <a:cxnSpLocks/>
          </p:cNvCxnSpPr>
          <p:nvPr/>
        </p:nvCxnSpPr>
        <p:spPr>
          <a:xfrm>
            <a:off x="7025280" y="5009971"/>
            <a:ext cx="0" cy="527861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910EA0B-85B2-6F48-A56E-3F3F060A293E}"/>
              </a:ext>
            </a:extLst>
          </p:cNvPr>
          <p:cNvCxnSpPr>
            <a:cxnSpLocks/>
          </p:cNvCxnSpPr>
          <p:nvPr/>
        </p:nvCxnSpPr>
        <p:spPr>
          <a:xfrm>
            <a:off x="7025280" y="3288568"/>
            <a:ext cx="0" cy="287446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93">
            <a:extLst>
              <a:ext uri="{FF2B5EF4-FFF2-40B4-BE49-F238E27FC236}">
                <a16:creationId xmlns:a16="http://schemas.microsoft.com/office/drawing/2014/main" id="{4D1E8CA5-1C37-8442-808E-F894D721BF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5712" y="5230684"/>
            <a:ext cx="114300" cy="10160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F5B34F74-DBBA-594E-8B7A-13D68C0C7C1B}"/>
              </a:ext>
            </a:extLst>
          </p:cNvPr>
          <p:cNvSpPr txBox="1"/>
          <p:nvPr/>
        </p:nvSpPr>
        <p:spPr>
          <a:xfrm>
            <a:off x="5836397" y="5126738"/>
            <a:ext cx="1162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</a:rPr>
              <a:t>local updates</a:t>
            </a:r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EEB756DF-2390-6F46-97E3-F698BBFBAB3E}"/>
              </a:ext>
            </a:extLst>
          </p:cNvPr>
          <p:cNvSpPr/>
          <p:nvPr/>
        </p:nvSpPr>
        <p:spPr>
          <a:xfrm>
            <a:off x="5454075" y="5571099"/>
            <a:ext cx="3084565" cy="589380"/>
          </a:xfrm>
          <a:prstGeom prst="roundRect">
            <a:avLst>
              <a:gd name="adj" fmla="val 10545"/>
            </a:avLst>
          </a:prstGeom>
          <a:solidFill>
            <a:schemeClr val="accent5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CA4234BE-2722-C44E-A26E-C19DD231C1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3611" y="5625200"/>
            <a:ext cx="2945492" cy="479392"/>
          </a:xfrm>
          <a:prstGeom prst="rect">
            <a:avLst/>
          </a:prstGeom>
        </p:spPr>
      </p:pic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489A761-A60A-1D4A-BB94-36BFF2BF15DA}"/>
              </a:ext>
            </a:extLst>
          </p:cNvPr>
          <p:cNvCxnSpPr>
            <a:cxnSpLocks/>
          </p:cNvCxnSpPr>
          <p:nvPr/>
        </p:nvCxnSpPr>
        <p:spPr>
          <a:xfrm>
            <a:off x="8038443" y="3288568"/>
            <a:ext cx="0" cy="287446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0842B8BB-E5C7-7B40-BB3B-B85CA212DF6E}"/>
              </a:ext>
            </a:extLst>
          </p:cNvPr>
          <p:cNvCxnSpPr>
            <a:cxnSpLocks/>
          </p:cNvCxnSpPr>
          <p:nvPr/>
        </p:nvCxnSpPr>
        <p:spPr>
          <a:xfrm>
            <a:off x="5954271" y="3304583"/>
            <a:ext cx="0" cy="287446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37F2A2C8-2B56-FE41-896A-390588CEC81C}"/>
              </a:ext>
            </a:extLst>
          </p:cNvPr>
          <p:cNvSpPr txBox="1"/>
          <p:nvPr/>
        </p:nvSpPr>
        <p:spPr>
          <a:xfrm>
            <a:off x="6147910" y="2099204"/>
            <a:ext cx="1407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FedRobust</a:t>
            </a:r>
            <a:endParaRPr lang="en-US" sz="2000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B56EC68-781F-314A-8EFE-E10C1E23A3CC}"/>
              </a:ext>
            </a:extLst>
          </p:cNvPr>
          <p:cNvSpPr txBox="1"/>
          <p:nvPr/>
        </p:nvSpPr>
        <p:spPr>
          <a:xfrm rot="16200000">
            <a:off x="4534364" y="4417992"/>
            <a:ext cx="866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rbel" panose="020B0503020204020204" pitchFamily="34" charset="0"/>
              </a:rPr>
              <a:t>next round</a:t>
            </a: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432B9B1C-DDCE-1C4B-8192-15B638441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2950"/>
            <a:ext cx="899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400" dirty="0" err="1">
                <a:latin typeface="Palatino" pitchFamily="2" charset="77"/>
                <a:ea typeface="Palatino" pitchFamily="2" charset="77"/>
              </a:rPr>
              <a:t>FedRobust</a:t>
            </a:r>
            <a:r>
              <a:rPr lang="en-US" altLang="en-US" sz="2400" dirty="0">
                <a:latin typeface="Palatino" pitchFamily="2" charset="77"/>
                <a:ea typeface="Palatino" pitchFamily="2" charset="77"/>
              </a:rPr>
              <a:t> Algorithm</a:t>
            </a:r>
            <a:endParaRPr lang="en-US" altLang="en-US" sz="14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34" name="Line 2">
            <a:extLst>
              <a:ext uri="{FF2B5EF4-FFF2-40B4-BE49-F238E27FC236}">
                <a16:creationId xmlns:a16="http://schemas.microsoft.com/office/drawing/2014/main" id="{4695F689-CE9B-F64D-9161-C097E8E9362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32239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B51D4A4-4FD0-8042-828E-5CDF3D61B2E5}"/>
                  </a:ext>
                </a:extLst>
              </p:cNvPr>
              <p:cNvSpPr txBox="1"/>
              <p:nvPr/>
            </p:nvSpPr>
            <p:spPr>
              <a:xfrm>
                <a:off x="180512" y="2510603"/>
                <a:ext cx="4620087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Local updates for w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latin typeface="Palatino" pitchFamily="2" charset="77"/>
                  <a:ea typeface="Palatino" pitchFamily="2" charset="77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Only one update per round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Palatino" pitchFamily="2" charset="77"/>
                      </a:rPr>
                      <m:t>𝜓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Palatino" pitchFamily="2" charset="77"/>
                      </a:rPr>
                      <m:t> </m:t>
                    </m:r>
                  </m:oMath>
                </a14:m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(low computation cost compared to solving maximization)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latin typeface="Palatino" pitchFamily="2" charset="77"/>
                  <a:ea typeface="Palatino" pitchFamily="2" charset="77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Federated Gradient Descent Ascent (GDA)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latin typeface="Palatino" pitchFamily="2" charset="77"/>
                  <a:ea typeface="Palatino" pitchFamily="2" charset="77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Only updated w is communicated to the parameter server (low comm. cost) in each round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B51D4A4-4FD0-8042-828E-5CDF3D61B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512" y="2510603"/>
                <a:ext cx="4620087" cy="3785652"/>
              </a:xfrm>
              <a:prstGeom prst="rect">
                <a:avLst/>
              </a:prstGeom>
              <a:blipFill>
                <a:blip r:embed="rId10"/>
                <a:stretch>
                  <a:fillRect l="-1099" t="-1003" r="-1099" b="-2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92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7">
            <a:extLst>
              <a:ext uri="{FF2B5EF4-FFF2-40B4-BE49-F238E27FC236}">
                <a16:creationId xmlns:a16="http://schemas.microsoft.com/office/drawing/2014/main" id="{CFA11EEB-04C2-114E-AA05-15EFC749E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2950"/>
            <a:ext cx="899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400" dirty="0">
                <a:latin typeface="Palatino" pitchFamily="2" charset="77"/>
                <a:ea typeface="Palatino" pitchFamily="2" charset="77"/>
              </a:rPr>
              <a:t>Convergence of </a:t>
            </a:r>
            <a:r>
              <a:rPr lang="en-US" altLang="en-US" sz="2400" dirty="0" err="1">
                <a:latin typeface="Palatino" pitchFamily="2" charset="77"/>
                <a:ea typeface="Palatino" pitchFamily="2" charset="77"/>
              </a:rPr>
              <a:t>FedRobust</a:t>
            </a:r>
            <a:endParaRPr lang="en-US" altLang="en-US" sz="14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989CA3-3709-F646-B6D0-3335CC0EDB6F}"/>
              </a:ext>
            </a:extLst>
          </p:cNvPr>
          <p:cNvSpPr txBox="1"/>
          <p:nvPr/>
        </p:nvSpPr>
        <p:spPr>
          <a:xfrm>
            <a:off x="98867" y="799864"/>
            <a:ext cx="8946266" cy="4628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Palatino" pitchFamily="2" charset="77"/>
                <a:ea typeface="Palatino" pitchFamily="2" charset="77"/>
              </a:rPr>
              <a:t>Assumptions: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alatino" pitchFamily="2" charset="77"/>
                <a:ea typeface="Palatino" pitchFamily="2" charset="77"/>
              </a:rPr>
              <a:t>A1. Bounded non-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iid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degree: Without perturbation, the variance of the local gradients with respect to the global gradient is bounded. </a:t>
            </a:r>
          </a:p>
          <a:p>
            <a:pPr>
              <a:lnSpc>
                <a:spcPct val="150000"/>
              </a:lnSpc>
            </a:pPr>
            <a:endParaRPr lang="en-US" dirty="0">
              <a:latin typeface="Palatino" pitchFamily="2" charset="77"/>
              <a:ea typeface="Palatino" pitchFamily="2" charset="77"/>
            </a:endParaRPr>
          </a:p>
          <a:p>
            <a:pPr>
              <a:lnSpc>
                <a:spcPct val="150000"/>
              </a:lnSpc>
            </a:pPr>
            <a:endParaRPr lang="en-US" dirty="0">
              <a:latin typeface="Palatino" pitchFamily="2" charset="77"/>
              <a:ea typeface="Palatino" pitchFamily="2" charset="77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Palatino" pitchFamily="2" charset="77"/>
                <a:ea typeface="Palatino" pitchFamily="2" charset="77"/>
              </a:rPr>
              <a:t>A2. Stochastic gradients: For node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i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, stochastic gradients             and            are unbiased and variance-bounded.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alatino" pitchFamily="2" charset="77"/>
                <a:ea typeface="Palatino" pitchFamily="2" charset="77"/>
              </a:rPr>
              <a:t>A3. All local loss functions have Lipschitz gradients.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alatino" pitchFamily="2" charset="77"/>
                <a:ea typeface="Palatino" pitchFamily="2" charset="77"/>
              </a:rPr>
              <a:t>A4. The global function f satisfies the two-sided PL condition: </a:t>
            </a:r>
          </a:p>
          <a:p>
            <a:pPr>
              <a:lnSpc>
                <a:spcPct val="150000"/>
              </a:lnSpc>
            </a:pPr>
            <a:endParaRPr lang="en-US" dirty="0">
              <a:latin typeface="Palatino" pitchFamily="2" charset="77"/>
              <a:ea typeface="Palatino" pitchFamily="2" charset="77"/>
            </a:endParaRPr>
          </a:p>
          <a:p>
            <a:pPr>
              <a:lnSpc>
                <a:spcPct val="150000"/>
              </a:lnSpc>
            </a:pPr>
            <a:endParaRPr lang="en-US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9" name="Line 2">
            <a:extLst>
              <a:ext uri="{FF2B5EF4-FFF2-40B4-BE49-F238E27FC236}">
                <a16:creationId xmlns:a16="http://schemas.microsoft.com/office/drawing/2014/main" id="{1379D032-1C47-4D48-BDB1-E633AE0CD33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32239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5E8644-8A59-4E49-8DF2-348EC11E2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0" y="2133600"/>
            <a:ext cx="5372100" cy="698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7861F3-EF91-5344-9C9A-BE3A2F5CD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000" y="2984500"/>
            <a:ext cx="584200" cy="29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7BD582-EA91-1C4C-B560-B895052E7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2150" y="2971800"/>
            <a:ext cx="584200" cy="31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8CAFB-E129-CC48-A2A9-8D29C34BF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4669294"/>
            <a:ext cx="4737100" cy="571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7F676E-B58B-9C49-8421-3A0D6BFAD6CC}"/>
              </a:ext>
            </a:extLst>
          </p:cNvPr>
          <p:cNvSpPr txBox="1"/>
          <p:nvPr/>
        </p:nvSpPr>
        <p:spPr>
          <a:xfrm>
            <a:off x="1727720" y="4770378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(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i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AAD1AC-04C0-864B-9F83-B5D19838F97C}"/>
              </a:ext>
            </a:extLst>
          </p:cNvPr>
          <p:cNvSpPr txBox="1"/>
          <p:nvPr/>
        </p:nvSpPr>
        <p:spPr>
          <a:xfrm>
            <a:off x="1645170" y="5549384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(ii)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273F28-E253-BD4A-BCAD-62354CD305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00" y="5448300"/>
            <a:ext cx="4813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1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A9A67A-F658-394F-BE80-0766DE8F0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008" y="2206219"/>
            <a:ext cx="3880102" cy="4619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6E9184-4237-8C41-A97B-D08BA311DEDF}"/>
              </a:ext>
            </a:extLst>
          </p:cNvPr>
          <p:cNvSpPr txBox="1"/>
          <p:nvPr/>
        </p:nvSpPr>
        <p:spPr>
          <a:xfrm>
            <a:off x="324302" y="1006713"/>
            <a:ext cx="6374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To measure the optimality gap, define the potential function:</a:t>
            </a:r>
          </a:p>
        </p:txBody>
      </p:sp>
      <p:sp>
        <p:nvSpPr>
          <p:cNvPr id="17" name="Line 2">
            <a:extLst>
              <a:ext uri="{FF2B5EF4-FFF2-40B4-BE49-F238E27FC236}">
                <a16:creationId xmlns:a16="http://schemas.microsoft.com/office/drawing/2014/main" id="{4884744B-2DC7-7F4B-B0C4-8061037601D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32239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73AD83A6-DA6D-D349-8896-124E1C76B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2950"/>
            <a:ext cx="899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400" dirty="0">
                <a:latin typeface="Palatino" pitchFamily="2" charset="77"/>
                <a:ea typeface="Palatino" pitchFamily="2" charset="77"/>
              </a:rPr>
              <a:t>Convergence of </a:t>
            </a:r>
            <a:r>
              <a:rPr lang="en-US" altLang="en-US" sz="2400" dirty="0" err="1">
                <a:latin typeface="Palatino" pitchFamily="2" charset="77"/>
                <a:ea typeface="Palatino" pitchFamily="2" charset="77"/>
              </a:rPr>
              <a:t>FedRobust</a:t>
            </a:r>
            <a:endParaRPr lang="en-US" altLang="en-US" sz="14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0CD269-2D2D-FC43-BFB4-FDB562B48444}"/>
              </a:ext>
            </a:extLst>
          </p:cNvPr>
          <p:cNvGrpSpPr/>
          <p:nvPr/>
        </p:nvGrpSpPr>
        <p:grpSpPr>
          <a:xfrm>
            <a:off x="195202" y="2819400"/>
            <a:ext cx="8817864" cy="1893573"/>
            <a:chOff x="153977" y="4167226"/>
            <a:chExt cx="8513064" cy="1893574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B5EB7E36-59B1-374D-BF46-2E3CF6268B34}"/>
                </a:ext>
              </a:extLst>
            </p:cNvPr>
            <p:cNvSpPr/>
            <p:nvPr/>
          </p:nvSpPr>
          <p:spPr>
            <a:xfrm>
              <a:off x="153977" y="4331544"/>
              <a:ext cx="8513064" cy="1729256"/>
            </a:xfrm>
            <a:prstGeom prst="roundRect">
              <a:avLst>
                <a:gd name="adj" fmla="val 5836"/>
              </a:avLst>
            </a:prstGeom>
            <a:solidFill>
              <a:schemeClr val="accent6">
                <a:lumMod val="20000"/>
                <a:lumOff val="8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600" dirty="0">
                <a:solidFill>
                  <a:schemeClr val="tx1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8347553E-61D9-3444-8CC4-138F5746DC20}"/>
                </a:ext>
              </a:extLst>
            </p:cNvPr>
            <p:cNvSpPr/>
            <p:nvPr/>
          </p:nvSpPr>
          <p:spPr>
            <a:xfrm>
              <a:off x="620953" y="4167226"/>
              <a:ext cx="2642994" cy="342847"/>
            </a:xfrm>
            <a:prstGeom prst="roundRect">
              <a:avLst>
                <a:gd name="adj" fmla="val 18393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Theorem 1: PL-PL case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0970471-FDEA-BA47-9B68-3EC5A9E7C0B7}"/>
                </a:ext>
              </a:extLst>
            </p:cNvPr>
            <p:cNvSpPr txBox="1"/>
            <p:nvPr/>
          </p:nvSpPr>
          <p:spPr>
            <a:xfrm>
              <a:off x="605390" y="4568488"/>
              <a:ext cx="761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Palatino" pitchFamily="2" charset="77"/>
                  <a:ea typeface="Palatino" pitchFamily="2" charset="77"/>
                </a:rPr>
                <a:t>Consider the iterates of </a:t>
              </a:r>
              <a:r>
                <a:rPr lang="en-US" sz="2000" dirty="0" err="1">
                  <a:latin typeface="Palatino" pitchFamily="2" charset="77"/>
                  <a:ea typeface="Palatino" pitchFamily="2" charset="77"/>
                </a:rPr>
                <a:t>FedRobust</a:t>
              </a:r>
              <a:r>
                <a:rPr lang="en-US" sz="2000" dirty="0">
                  <a:latin typeface="Palatino" pitchFamily="2" charset="77"/>
                  <a:ea typeface="Palatino" pitchFamily="2" charset="77"/>
                </a:rPr>
                <a:t>.  Under A1-4: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0959161-27C9-9047-A418-B38906442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26" y="3758245"/>
            <a:ext cx="8415084" cy="4351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75F779-FF74-EC45-AB7E-26363FB03D0A}"/>
              </a:ext>
            </a:extLst>
          </p:cNvPr>
          <p:cNvSpPr txBox="1"/>
          <p:nvPr/>
        </p:nvSpPr>
        <p:spPr>
          <a:xfrm>
            <a:off x="0" y="4967951"/>
            <a:ext cx="90130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Palatino" pitchFamily="2" charset="77"/>
                <a:ea typeface="Palatino" pitchFamily="2" charset="77"/>
              </a:rPr>
              <a:t>The case of regular non-federated distributed optimization i.e. when </a:t>
            </a:r>
            <a:r>
              <a:rPr lang="el-GR" dirty="0">
                <a:latin typeface="Palatino" pitchFamily="2" charset="77"/>
                <a:ea typeface="Palatino" pitchFamily="2" charset="77"/>
              </a:rPr>
              <a:t>τ = 1, 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Theorem 1 recovers  [Yang et al., 2020] for a minimax problem with PL-PL cost functions.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Palatino" pitchFamily="2" charset="77"/>
                <a:ea typeface="Palatino" pitchFamily="2" charset="77"/>
              </a:rPr>
              <a:t>Putting </a:t>
            </a:r>
            <a:r>
              <a:rPr lang="el-GR" dirty="0">
                <a:latin typeface="Palatino" pitchFamily="2" charset="77"/>
                <a:ea typeface="Palatino" pitchFamily="2" charset="77"/>
              </a:rPr>
              <a:t>ε1, ε2 → 0 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reduces the problem to standard (non-robust) federated learning where our result recovers prior work [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Haddadpour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&amp; Mahdavi, 2019].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0B40BF-A124-0E46-974E-BBF40F5CA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755" y="4300802"/>
            <a:ext cx="2438400" cy="30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31B6B-AD0D-F14B-8B2F-9F6862B15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650" y="1545763"/>
            <a:ext cx="58547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2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6279173-FEA2-3E4B-8440-D502ED001C50}"/>
              </a:ext>
            </a:extLst>
          </p:cNvPr>
          <p:cNvSpPr/>
          <p:nvPr/>
        </p:nvSpPr>
        <p:spPr>
          <a:xfrm>
            <a:off x="-1769224" y="-1285687"/>
            <a:ext cx="8513064" cy="722243"/>
          </a:xfrm>
          <a:prstGeom prst="roundRect">
            <a:avLst>
              <a:gd name="adj" fmla="val 5467"/>
            </a:avLst>
          </a:prstGeom>
          <a:solidFill>
            <a:schemeClr val="accent6">
              <a:lumMod val="60000"/>
              <a:lumOff val="4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C00000"/>
                </a:solidFill>
                <a:latin typeface="Courier" pitchFamily="2" charset="0"/>
              </a:rPr>
              <a:t>FedRobust</a:t>
            </a:r>
            <a:r>
              <a:rPr lang="en-US" sz="16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600" i="1" dirty="0">
                <a:solidFill>
                  <a:schemeClr val="tx1"/>
                </a:solidFill>
                <a:latin typeface="Corbel" panose="020B0503020204020204" pitchFamily="34" charset="0"/>
              </a:rPr>
              <a:t>converges to stationary points for two classes of losses: PL-PL and Nonconvex-PL</a:t>
            </a:r>
            <a:r>
              <a:rPr lang="en-US" sz="1600" dirty="0">
                <a:solidFill>
                  <a:schemeClr val="tx1"/>
                </a:solidFill>
                <a:latin typeface="Corbel" panose="020B0503020204020204" pitchFamily="34" charset="0"/>
              </a:rPr>
              <a:t>.</a:t>
            </a:r>
          </a:p>
        </p:txBody>
      </p:sp>
      <p:sp>
        <p:nvSpPr>
          <p:cNvPr id="17" name="Line 2">
            <a:extLst>
              <a:ext uri="{FF2B5EF4-FFF2-40B4-BE49-F238E27FC236}">
                <a16:creationId xmlns:a16="http://schemas.microsoft.com/office/drawing/2014/main" id="{4884744B-2DC7-7F4B-B0C4-8061037601D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32239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73AD83A6-DA6D-D349-8896-124E1C76B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2950"/>
            <a:ext cx="899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400" dirty="0">
                <a:latin typeface="Palatino" pitchFamily="2" charset="77"/>
                <a:ea typeface="Palatino" pitchFamily="2" charset="77"/>
              </a:rPr>
              <a:t>Convergence of </a:t>
            </a:r>
            <a:r>
              <a:rPr lang="en-US" altLang="en-US" sz="2400" dirty="0" err="1">
                <a:latin typeface="Palatino" pitchFamily="2" charset="77"/>
                <a:ea typeface="Palatino" pitchFamily="2" charset="77"/>
              </a:rPr>
              <a:t>FedRobust</a:t>
            </a:r>
            <a:endParaRPr lang="en-US" altLang="en-US" sz="14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0CD269-2D2D-FC43-BFB4-FDB562B48444}"/>
              </a:ext>
            </a:extLst>
          </p:cNvPr>
          <p:cNvGrpSpPr/>
          <p:nvPr/>
        </p:nvGrpSpPr>
        <p:grpSpPr>
          <a:xfrm>
            <a:off x="195202" y="914411"/>
            <a:ext cx="8817864" cy="2743189"/>
            <a:chOff x="153977" y="4167226"/>
            <a:chExt cx="8513064" cy="2743191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B5EB7E36-59B1-374D-BF46-2E3CF6268B34}"/>
                </a:ext>
              </a:extLst>
            </p:cNvPr>
            <p:cNvSpPr/>
            <p:nvPr/>
          </p:nvSpPr>
          <p:spPr>
            <a:xfrm>
              <a:off x="153977" y="4331544"/>
              <a:ext cx="8513064" cy="2578873"/>
            </a:xfrm>
            <a:prstGeom prst="roundRect">
              <a:avLst>
                <a:gd name="adj" fmla="val 5836"/>
              </a:avLst>
            </a:prstGeom>
            <a:solidFill>
              <a:schemeClr val="accent6">
                <a:lumMod val="20000"/>
                <a:lumOff val="8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600" dirty="0">
                <a:solidFill>
                  <a:schemeClr val="tx1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8347553E-61D9-3444-8CC4-138F5746DC20}"/>
                </a:ext>
              </a:extLst>
            </p:cNvPr>
            <p:cNvSpPr/>
            <p:nvPr/>
          </p:nvSpPr>
          <p:spPr>
            <a:xfrm>
              <a:off x="620953" y="4167226"/>
              <a:ext cx="3317136" cy="342847"/>
            </a:xfrm>
            <a:prstGeom prst="roundRect">
              <a:avLst>
                <a:gd name="adj" fmla="val 18393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Theorem 2: nonconvex-PL case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0970471-FDEA-BA47-9B68-3EC5A9E7C0B7}"/>
                </a:ext>
              </a:extLst>
            </p:cNvPr>
            <p:cNvSpPr txBox="1"/>
            <p:nvPr/>
          </p:nvSpPr>
          <p:spPr>
            <a:xfrm>
              <a:off x="605390" y="4568488"/>
              <a:ext cx="761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Palatino" pitchFamily="2" charset="77"/>
                  <a:ea typeface="Palatino" pitchFamily="2" charset="77"/>
                </a:rPr>
                <a:t>Consider the iterates of </a:t>
              </a:r>
              <a:r>
                <a:rPr lang="en-US" sz="2000" dirty="0" err="1">
                  <a:latin typeface="Palatino" pitchFamily="2" charset="77"/>
                  <a:ea typeface="Palatino" pitchFamily="2" charset="77"/>
                </a:rPr>
                <a:t>FedRobust</a:t>
              </a:r>
              <a:r>
                <a:rPr lang="en-US" sz="2000" dirty="0">
                  <a:latin typeface="Palatino" pitchFamily="2" charset="77"/>
                  <a:ea typeface="Palatino" pitchFamily="2" charset="77"/>
                </a:rPr>
                <a:t>.  Under A1-4(ii):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5BB5513-9D55-4B46-AA74-19A3D7FC0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848326"/>
            <a:ext cx="8465006" cy="134618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75A6EF9-6A06-C546-9841-2BCDFD4A1CAD}"/>
              </a:ext>
            </a:extLst>
          </p:cNvPr>
          <p:cNvSpPr txBox="1"/>
          <p:nvPr/>
        </p:nvSpPr>
        <p:spPr>
          <a:xfrm>
            <a:off x="65467" y="3893225"/>
            <a:ext cx="90130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 err="1">
                <a:latin typeface="Palatino" pitchFamily="2" charset="77"/>
                <a:ea typeface="Palatino" pitchFamily="2" charset="77"/>
              </a:rPr>
              <a:t>FedRobust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converges to a stationary point in the nonconvex-PL case.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Palatino" pitchFamily="2" charset="77"/>
                <a:ea typeface="Palatino" pitchFamily="2" charset="77"/>
              </a:rPr>
              <a:t>Special cases: Recovers the result of distributed minimax optimization, i.e. </a:t>
            </a:r>
            <a:r>
              <a:rPr lang="el-GR" dirty="0">
                <a:latin typeface="Palatino" pitchFamily="2" charset="77"/>
                <a:ea typeface="Palatino" pitchFamily="2" charset="77"/>
              </a:rPr>
              <a:t>τ = 1 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[Lin,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Jin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&amp; Jordan, 2019].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Palatino" pitchFamily="2" charset="77"/>
                <a:ea typeface="Palatino" pitchFamily="2" charset="77"/>
              </a:rPr>
              <a:t>Recovers the result of standard federated learning for nonconvex objectives, i.e. when </a:t>
            </a:r>
            <a:r>
              <a:rPr lang="el-GR" dirty="0">
                <a:latin typeface="Palatino" pitchFamily="2" charset="77"/>
                <a:ea typeface="Palatino" pitchFamily="2" charset="77"/>
              </a:rPr>
              <a:t>ε1, ε2 → 0 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[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Reisizadeh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et al., 2019].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Palatino" pitchFamily="2" charset="77"/>
                <a:ea typeface="Palatino" pitchFamily="2" charset="77"/>
              </a:rPr>
              <a:t>For spectrally regularized DNNs, we find a bound on the generalization error similar to [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Farnia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, Zhang &amp;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Tse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, 2018].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9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6279173-FEA2-3E4B-8440-D502ED001C50}"/>
              </a:ext>
            </a:extLst>
          </p:cNvPr>
          <p:cNvSpPr/>
          <p:nvPr/>
        </p:nvSpPr>
        <p:spPr>
          <a:xfrm>
            <a:off x="-1769224" y="-1285687"/>
            <a:ext cx="8513064" cy="722243"/>
          </a:xfrm>
          <a:prstGeom prst="roundRect">
            <a:avLst>
              <a:gd name="adj" fmla="val 5467"/>
            </a:avLst>
          </a:prstGeom>
          <a:solidFill>
            <a:schemeClr val="accent6">
              <a:lumMod val="60000"/>
              <a:lumOff val="4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C00000"/>
                </a:solidFill>
                <a:latin typeface="Courier" pitchFamily="2" charset="0"/>
              </a:rPr>
              <a:t>FedRobust</a:t>
            </a:r>
            <a:r>
              <a:rPr lang="en-US" sz="16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600" i="1" dirty="0">
                <a:solidFill>
                  <a:schemeClr val="tx1"/>
                </a:solidFill>
                <a:latin typeface="Corbel" panose="020B0503020204020204" pitchFamily="34" charset="0"/>
              </a:rPr>
              <a:t>converges to stationary points for two classes of losses: PL-PL and Nonconvex-PL</a:t>
            </a:r>
            <a:r>
              <a:rPr lang="en-US" sz="1600" dirty="0">
                <a:solidFill>
                  <a:schemeClr val="tx1"/>
                </a:solidFill>
                <a:latin typeface="Corbel" panose="020B0503020204020204" pitchFamily="34" charset="0"/>
              </a:rPr>
              <a:t>.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73AD83A6-DA6D-D349-8896-124E1C76B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2950"/>
            <a:ext cx="899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400" dirty="0">
                <a:latin typeface="Palatino" pitchFamily="2" charset="77"/>
                <a:ea typeface="Palatino" pitchFamily="2" charset="77"/>
              </a:rPr>
              <a:t>Numerical Setup</a:t>
            </a:r>
            <a:endParaRPr lang="en-US" altLang="en-US" sz="14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317DA81E-03F6-8C42-B05E-21DB30C2974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32239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A897F8-9AA0-6A49-A246-C5558B4CD955}"/>
              </a:ext>
            </a:extLst>
          </p:cNvPr>
          <p:cNvSpPr txBox="1"/>
          <p:nvPr/>
        </p:nvSpPr>
        <p:spPr>
          <a:xfrm>
            <a:off x="152400" y="1066800"/>
            <a:ext cx="865868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Tensor flow platform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Neural Networks with </a:t>
            </a:r>
            <a:r>
              <a:rPr lang="en-US" sz="2000" dirty="0" err="1">
                <a:latin typeface="Palatino" pitchFamily="2" charset="77"/>
                <a:ea typeface="Palatino" pitchFamily="2" charset="77"/>
              </a:rPr>
              <a:t>AlexNet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, Inception-Net, and </a:t>
            </a:r>
            <a:r>
              <a:rPr lang="en-US" sz="2000" dirty="0" err="1">
                <a:latin typeface="Palatino" pitchFamily="2" charset="77"/>
                <a:ea typeface="Palatino" pitchFamily="2" charset="77"/>
              </a:rPr>
              <a:t>ResNet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 architectures.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10 nodes each with 5000 samples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Training samples are perturbed with random Gaussian vectors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Test samples are perturbed according to	</a:t>
            </a:r>
          </a:p>
          <a:p>
            <a:pPr marL="800100" lvl="1" indent="-342900">
              <a:buFont typeface="Wingdings" pitchFamily="2" charset="2"/>
              <a:buChar char="§"/>
            </a:pPr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Affine distribution shifts by optimizing inner maximization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Adversarial perturbations by PGD</a:t>
            </a:r>
          </a:p>
          <a:p>
            <a:pPr marL="800100" lvl="1" indent="-342900">
              <a:buFont typeface="Wingdings" pitchFamily="2" charset="2"/>
              <a:buChar char="§"/>
            </a:pPr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Benchmarks: </a:t>
            </a:r>
            <a:r>
              <a:rPr lang="en-US" sz="2000" dirty="0" err="1">
                <a:latin typeface="Palatino" pitchFamily="2" charset="77"/>
                <a:ea typeface="Palatino" pitchFamily="2" charset="77"/>
              </a:rPr>
              <a:t>FedAvg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, adversarial training by distributed fast gradient methods (FGM),  [Goodfellow et al., 2014] and projected gradient descent (PGD), [</a:t>
            </a:r>
            <a:r>
              <a:rPr lang="en-US" sz="2000" dirty="0" err="1">
                <a:latin typeface="Palatino" pitchFamily="2" charset="77"/>
                <a:ea typeface="Palatino" pitchFamily="2" charset="77"/>
              </a:rPr>
              <a:t>Madry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 et al., 2017]</a:t>
            </a:r>
          </a:p>
        </p:txBody>
      </p:sp>
    </p:spTree>
    <p:extLst>
      <p:ext uri="{BB962C8B-B14F-4D97-AF65-F5344CB8AC3E}">
        <p14:creationId xmlns:p14="http://schemas.microsoft.com/office/powerpoint/2010/main" val="85210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6279173-FEA2-3E4B-8440-D502ED001C50}"/>
              </a:ext>
            </a:extLst>
          </p:cNvPr>
          <p:cNvSpPr/>
          <p:nvPr/>
        </p:nvSpPr>
        <p:spPr>
          <a:xfrm>
            <a:off x="-1769224" y="-1285687"/>
            <a:ext cx="8513064" cy="722243"/>
          </a:xfrm>
          <a:prstGeom prst="roundRect">
            <a:avLst>
              <a:gd name="adj" fmla="val 5467"/>
            </a:avLst>
          </a:prstGeom>
          <a:solidFill>
            <a:schemeClr val="accent6">
              <a:lumMod val="60000"/>
              <a:lumOff val="4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C00000"/>
                </a:solidFill>
                <a:latin typeface="Courier" pitchFamily="2" charset="0"/>
              </a:rPr>
              <a:t>FedRobust</a:t>
            </a:r>
            <a:r>
              <a:rPr lang="en-US" sz="16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600" i="1" dirty="0">
                <a:solidFill>
                  <a:schemeClr val="tx1"/>
                </a:solidFill>
                <a:latin typeface="Corbel" panose="020B0503020204020204" pitchFamily="34" charset="0"/>
              </a:rPr>
              <a:t>converges to stationary points for two classes of losses: PL-PL and Nonconvex-PL</a:t>
            </a:r>
            <a:r>
              <a:rPr lang="en-US" sz="1600" dirty="0">
                <a:solidFill>
                  <a:schemeClr val="tx1"/>
                </a:solidFill>
                <a:latin typeface="Corbel" panose="020B0503020204020204" pitchFamily="34" charset="0"/>
              </a:rPr>
              <a:t>.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73AD83A6-DA6D-D349-8896-124E1C76B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2950"/>
            <a:ext cx="899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400" dirty="0">
                <a:latin typeface="Palatino" pitchFamily="2" charset="77"/>
                <a:ea typeface="Palatino" pitchFamily="2" charset="77"/>
              </a:rPr>
              <a:t>Numerical Results</a:t>
            </a:r>
            <a:endParaRPr lang="en-US" altLang="en-US" sz="14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5A7A3D-333E-9944-AB3D-880400A17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41" y="1752600"/>
            <a:ext cx="8112118" cy="4601672"/>
          </a:xfrm>
          <a:prstGeom prst="rect">
            <a:avLst/>
          </a:prstGeom>
        </p:spPr>
      </p:pic>
      <p:sp>
        <p:nvSpPr>
          <p:cNvPr id="12" name="Line 2">
            <a:extLst>
              <a:ext uri="{FF2B5EF4-FFF2-40B4-BE49-F238E27FC236}">
                <a16:creationId xmlns:a16="http://schemas.microsoft.com/office/drawing/2014/main" id="{317DA81E-03F6-8C42-B05E-21DB30C2974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32239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D05A40-6AC9-0F41-A768-D930C47B9F66}"/>
              </a:ext>
            </a:extLst>
          </p:cNvPr>
          <p:cNvSpPr txBox="1"/>
          <p:nvPr/>
        </p:nvSpPr>
        <p:spPr>
          <a:xfrm>
            <a:off x="304800" y="974740"/>
            <a:ext cx="853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 pitchFamily="2" charset="77"/>
                <a:ea typeface="Palatino" pitchFamily="2" charset="77"/>
              </a:rPr>
              <a:t>Affine distribution shifts:</a:t>
            </a:r>
          </a:p>
        </p:txBody>
      </p:sp>
    </p:spTree>
    <p:extLst>
      <p:ext uri="{BB962C8B-B14F-4D97-AF65-F5344CB8AC3E}">
        <p14:creationId xmlns:p14="http://schemas.microsoft.com/office/powerpoint/2010/main" val="2484698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6279173-FEA2-3E4B-8440-D502ED001C50}"/>
              </a:ext>
            </a:extLst>
          </p:cNvPr>
          <p:cNvSpPr/>
          <p:nvPr/>
        </p:nvSpPr>
        <p:spPr>
          <a:xfrm>
            <a:off x="-1769224" y="-1285687"/>
            <a:ext cx="8513064" cy="722243"/>
          </a:xfrm>
          <a:prstGeom prst="roundRect">
            <a:avLst>
              <a:gd name="adj" fmla="val 5467"/>
            </a:avLst>
          </a:prstGeom>
          <a:solidFill>
            <a:schemeClr val="accent6">
              <a:lumMod val="60000"/>
              <a:lumOff val="4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C00000"/>
                </a:solidFill>
                <a:latin typeface="Courier" pitchFamily="2" charset="0"/>
              </a:rPr>
              <a:t>FedRobust</a:t>
            </a:r>
            <a:r>
              <a:rPr lang="en-US" sz="16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600" i="1" dirty="0">
                <a:solidFill>
                  <a:schemeClr val="tx1"/>
                </a:solidFill>
                <a:latin typeface="Corbel" panose="020B0503020204020204" pitchFamily="34" charset="0"/>
              </a:rPr>
              <a:t>converges to stationary points for two classes of losses: PL-PL and Nonconvex-PL</a:t>
            </a:r>
            <a:r>
              <a:rPr lang="en-US" sz="1600" dirty="0">
                <a:solidFill>
                  <a:schemeClr val="tx1"/>
                </a:solidFill>
                <a:latin typeface="Corbel" panose="020B0503020204020204" pitchFamily="34" charset="0"/>
              </a:rPr>
              <a:t>.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73AD83A6-DA6D-D349-8896-124E1C76B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2950"/>
            <a:ext cx="899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400" dirty="0">
                <a:latin typeface="Palatino" pitchFamily="2" charset="77"/>
                <a:ea typeface="Palatino" pitchFamily="2" charset="77"/>
              </a:rPr>
              <a:t>Numerical Results</a:t>
            </a:r>
            <a:endParaRPr lang="en-US" altLang="en-US" sz="14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317DA81E-03F6-8C42-B05E-21DB30C2974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32239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F5FB4-E4E0-1247-90C6-2C65BB7274AC}"/>
              </a:ext>
            </a:extLst>
          </p:cNvPr>
          <p:cNvSpPr txBox="1"/>
          <p:nvPr/>
        </p:nvSpPr>
        <p:spPr>
          <a:xfrm>
            <a:off x="381000" y="4724400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 err="1">
                <a:latin typeface="Palatino" pitchFamily="2" charset="77"/>
                <a:ea typeface="Palatino" pitchFamily="2" charset="77"/>
              </a:rPr>
              <a:t>FedRobust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 is 4x faster than adversarial training (low computation cost that is needed for federated setting).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Significantly improves over </a:t>
            </a:r>
            <a:r>
              <a:rPr lang="en-US" sz="2000" dirty="0" err="1">
                <a:latin typeface="Palatino" pitchFamily="2" charset="77"/>
                <a:ea typeface="Palatino" pitchFamily="2" charset="77"/>
              </a:rPr>
              <a:t>FedAvg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E7E7A8-EB71-0343-86AE-9A8D2914A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44" y="2027923"/>
            <a:ext cx="7678712" cy="21503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8EA5E6-34E9-944E-A025-CCEC7A7B00C1}"/>
              </a:ext>
            </a:extLst>
          </p:cNvPr>
          <p:cNvSpPr txBox="1"/>
          <p:nvPr/>
        </p:nvSpPr>
        <p:spPr>
          <a:xfrm>
            <a:off x="304800" y="1154714"/>
            <a:ext cx="853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 pitchFamily="2" charset="77"/>
                <a:ea typeface="Palatino" pitchFamily="2" charset="77"/>
              </a:rPr>
              <a:t>Adversarial Perturbations:</a:t>
            </a:r>
          </a:p>
        </p:txBody>
      </p:sp>
    </p:spTree>
    <p:extLst>
      <p:ext uri="{BB962C8B-B14F-4D97-AF65-F5344CB8AC3E}">
        <p14:creationId xmlns:p14="http://schemas.microsoft.com/office/powerpoint/2010/main" val="196477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7">
            <a:extLst>
              <a:ext uri="{FF2B5EF4-FFF2-40B4-BE49-F238E27FC236}">
                <a16:creationId xmlns:a16="http://schemas.microsoft.com/office/drawing/2014/main" id="{432B9B1C-DDCE-1C4B-8192-15B638441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10496"/>
            <a:ext cx="899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Ongoing Work – Device and Data Heterogeneity</a:t>
            </a:r>
            <a:endParaRPr lang="en-US" altLang="en-US" sz="12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34" name="Line 2">
            <a:extLst>
              <a:ext uri="{FF2B5EF4-FFF2-40B4-BE49-F238E27FC236}">
                <a16:creationId xmlns:a16="http://schemas.microsoft.com/office/drawing/2014/main" id="{4695F689-CE9B-F64D-9161-C097E8E9362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10606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C8AAB1-D170-6244-A18A-E443FC1E50EA}"/>
              </a:ext>
            </a:extLst>
          </p:cNvPr>
          <p:cNvGrpSpPr/>
          <p:nvPr/>
        </p:nvGrpSpPr>
        <p:grpSpPr>
          <a:xfrm>
            <a:off x="982684" y="685800"/>
            <a:ext cx="1594762" cy="927240"/>
            <a:chOff x="982684" y="1020576"/>
            <a:chExt cx="1594762" cy="92724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2479093-0D8E-8D40-A19D-27B051D4D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204666" y="1546152"/>
              <a:ext cx="343966" cy="343966"/>
            </a:xfrm>
            <a:prstGeom prst="rect">
              <a:avLst/>
            </a:prstGeom>
          </p:spPr>
        </p:pic>
        <p:pic>
          <p:nvPicPr>
            <p:cNvPr id="28" name="Picture 18" descr="Image result for iphone 1">
              <a:extLst>
                <a:ext uri="{FF2B5EF4-FFF2-40B4-BE49-F238E27FC236}">
                  <a16:creationId xmlns:a16="http://schemas.microsoft.com/office/drawing/2014/main" id="{68AD1EA3-737E-2B49-B6D8-ABCA0557C6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467" y="1540836"/>
              <a:ext cx="247026" cy="39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0" descr="Image result for iphone 1">
              <a:extLst>
                <a:ext uri="{FF2B5EF4-FFF2-40B4-BE49-F238E27FC236}">
                  <a16:creationId xmlns:a16="http://schemas.microsoft.com/office/drawing/2014/main" id="{240C1239-3F7F-D94F-9B46-60FC1132B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023" y="1426397"/>
              <a:ext cx="655176" cy="34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0" descr="Image result for iphone 1">
              <a:extLst>
                <a:ext uri="{FF2B5EF4-FFF2-40B4-BE49-F238E27FC236}">
                  <a16:creationId xmlns:a16="http://schemas.microsoft.com/office/drawing/2014/main" id="{AACD9A5C-FE0D-B54F-BCE3-82A7DFF0F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467" y="1426397"/>
              <a:ext cx="655176" cy="34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 descr="Image result for iphone 1">
              <a:extLst>
                <a:ext uri="{FF2B5EF4-FFF2-40B4-BE49-F238E27FC236}">
                  <a16:creationId xmlns:a16="http://schemas.microsoft.com/office/drawing/2014/main" id="{F66949A5-A553-2A48-879A-C37C10ED03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7120" y="1189930"/>
              <a:ext cx="655176" cy="34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0" descr="Image result for iphone 1">
              <a:extLst>
                <a:ext uri="{FF2B5EF4-FFF2-40B4-BE49-F238E27FC236}">
                  <a16:creationId xmlns:a16="http://schemas.microsoft.com/office/drawing/2014/main" id="{3154858D-785A-3942-9331-DF95CF0418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139" y="1149242"/>
              <a:ext cx="655176" cy="34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8" descr="Image result for iphone 1">
              <a:extLst>
                <a:ext uri="{FF2B5EF4-FFF2-40B4-BE49-F238E27FC236}">
                  <a16:creationId xmlns:a16="http://schemas.microsoft.com/office/drawing/2014/main" id="{17F043FC-36AA-8741-8502-48A13C3A39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9889" y="1556245"/>
              <a:ext cx="247026" cy="39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8" descr="Image result for iphone 1">
              <a:extLst>
                <a:ext uri="{FF2B5EF4-FFF2-40B4-BE49-F238E27FC236}">
                  <a16:creationId xmlns:a16="http://schemas.microsoft.com/office/drawing/2014/main" id="{F5C521AA-A61A-9240-A11A-06A986F2E8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8349" y="1135650"/>
              <a:ext cx="247026" cy="39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295719F-E7B3-EB49-A13F-F7DC0C53D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813984" y="1020576"/>
              <a:ext cx="343966" cy="34396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659114F-1C79-1840-A7FB-E07674279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233480" y="1368853"/>
              <a:ext cx="343966" cy="343966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A854E32-1A08-914D-AE97-0F8B4FF06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418081" y="1058359"/>
              <a:ext cx="343966" cy="343966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AAD3286-9F91-EC41-813E-E593465DF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82684" y="1345040"/>
              <a:ext cx="343966" cy="34396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393E9EC-8ABE-2A48-A9BC-CF5DC12491F0}"/>
                  </a:ext>
                </a:extLst>
              </p:cNvPr>
              <p:cNvSpPr txBox="1"/>
              <p:nvPr/>
            </p:nvSpPr>
            <p:spPr>
              <a:xfrm>
                <a:off x="604977" y="1606335"/>
                <a:ext cx="25442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  <a:ea typeface="Palatino" pitchFamily="2" charset="77"/>
                      </a:rPr>
                      <m:t>𝑁</m:t>
                    </m:r>
                  </m:oMath>
                </a14:m>
                <a:r>
                  <a:rPr lang="en-US" sz="1400" dirty="0">
                    <a:latin typeface="Palatino" pitchFamily="2" charset="77"/>
                    <a:ea typeface="Palatino" pitchFamily="2" charset="77"/>
                  </a:rPr>
                  <a:t> heterogenous devices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393E9EC-8ABE-2A48-A9BC-CF5DC1249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77" y="1606335"/>
                <a:ext cx="2544286" cy="307777"/>
              </a:xfrm>
              <a:prstGeom prst="rect">
                <a:avLst/>
              </a:prstGeom>
              <a:blipFill>
                <a:blip r:embed="rId6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3765092-6EE0-AE42-A544-6F7102FE1A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0971" y="1690837"/>
            <a:ext cx="995062" cy="1402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FDE8EC-4545-C04E-9748-23DD97B81D2F}"/>
              </a:ext>
            </a:extLst>
          </p:cNvPr>
          <p:cNvSpPr txBox="1"/>
          <p:nvPr/>
        </p:nvSpPr>
        <p:spPr>
          <a:xfrm>
            <a:off x="4252233" y="1614708"/>
            <a:ext cx="2781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Palatino" pitchFamily="2" charset="77"/>
                <a:ea typeface="Palatino" pitchFamily="2" charset="77"/>
              </a:rPr>
              <a:t>Sort them from fastest to slowest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5D28A7-7B83-834A-A963-1310A91B6BAB}"/>
              </a:ext>
            </a:extLst>
          </p:cNvPr>
          <p:cNvGrpSpPr/>
          <p:nvPr/>
        </p:nvGrpSpPr>
        <p:grpSpPr>
          <a:xfrm>
            <a:off x="4287766" y="689248"/>
            <a:ext cx="3752874" cy="745977"/>
            <a:chOff x="4287766" y="1024024"/>
            <a:chExt cx="3752874" cy="745977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0F2DA64-3DBE-364F-BC47-867A6DD86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603139" y="1029917"/>
              <a:ext cx="343966" cy="343966"/>
            </a:xfrm>
            <a:prstGeom prst="rect">
              <a:avLst/>
            </a:prstGeom>
          </p:spPr>
        </p:pic>
        <p:pic>
          <p:nvPicPr>
            <p:cNvPr id="43" name="Picture 18" descr="Image result for iphone 1">
              <a:extLst>
                <a:ext uri="{FF2B5EF4-FFF2-40B4-BE49-F238E27FC236}">
                  <a16:creationId xmlns:a16="http://schemas.microsoft.com/office/drawing/2014/main" id="{343D756A-71C0-FA4C-97FE-D184509D15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2826" y="1036645"/>
              <a:ext cx="247026" cy="39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30" descr="Image result for iphone 1">
              <a:extLst>
                <a:ext uri="{FF2B5EF4-FFF2-40B4-BE49-F238E27FC236}">
                  <a16:creationId xmlns:a16="http://schemas.microsoft.com/office/drawing/2014/main" id="{B697513F-C7DC-A948-8369-9C47440A0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3233" y="1025784"/>
              <a:ext cx="655176" cy="34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0" descr="Image result for iphone 1">
              <a:extLst>
                <a:ext uri="{FF2B5EF4-FFF2-40B4-BE49-F238E27FC236}">
                  <a16:creationId xmlns:a16="http://schemas.microsoft.com/office/drawing/2014/main" id="{D1AF958F-53AD-0F40-BD54-58CD31EE0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9776" y="1030912"/>
              <a:ext cx="655176" cy="34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5" descr="Image result for iphone 1">
              <a:extLst>
                <a:ext uri="{FF2B5EF4-FFF2-40B4-BE49-F238E27FC236}">
                  <a16:creationId xmlns:a16="http://schemas.microsoft.com/office/drawing/2014/main" id="{1A5E5497-CA25-D543-96F8-9407858046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6142" y="1032963"/>
              <a:ext cx="655176" cy="34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0" descr="Image result for iphone 1">
              <a:extLst>
                <a:ext uri="{FF2B5EF4-FFF2-40B4-BE49-F238E27FC236}">
                  <a16:creationId xmlns:a16="http://schemas.microsoft.com/office/drawing/2014/main" id="{5DF1D93C-B016-4541-9AEC-A83E0A865F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5464" y="1024024"/>
              <a:ext cx="655176" cy="34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8" descr="Image result for iphone 1">
              <a:extLst>
                <a:ext uri="{FF2B5EF4-FFF2-40B4-BE49-F238E27FC236}">
                  <a16:creationId xmlns:a16="http://schemas.microsoft.com/office/drawing/2014/main" id="{33EEE683-11D1-7448-B035-B960C74146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5199" y="1034193"/>
              <a:ext cx="247026" cy="39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8" descr="Image result for iphone 1">
              <a:extLst>
                <a:ext uri="{FF2B5EF4-FFF2-40B4-BE49-F238E27FC236}">
                  <a16:creationId xmlns:a16="http://schemas.microsoft.com/office/drawing/2014/main" id="{EAD7EBA0-7731-5F4B-8B28-44A8E69241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5002" y="1024635"/>
              <a:ext cx="247026" cy="39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C4FF63F-894E-AB4F-8C99-4FCC0023B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169514" y="1039881"/>
              <a:ext cx="343966" cy="343966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615246F-CB36-3E41-A492-C240F98AD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448408" y="1034193"/>
              <a:ext cx="347472" cy="347472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0BC2BA9-11B1-9442-B33B-C38F8E5DB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909402" y="1032928"/>
              <a:ext cx="343966" cy="343966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EA55193-E9EE-DF4C-A176-42E09C795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287766" y="1034193"/>
              <a:ext cx="343966" cy="343966"/>
            </a:xfrm>
            <a:prstGeom prst="rect">
              <a:avLst/>
            </a:prstGeom>
          </p:spPr>
        </p:pic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CB60B40F-597C-4F42-B3AF-F3FDD798CAC7}"/>
                </a:ext>
              </a:extLst>
            </p:cNvPr>
            <p:cNvSpPr/>
            <p:nvPr/>
          </p:nvSpPr>
          <p:spPr>
            <a:xfrm>
              <a:off x="6914259" y="1401962"/>
              <a:ext cx="896290" cy="338554"/>
            </a:xfrm>
            <a:prstGeom prst="rightArrow">
              <a:avLst>
                <a:gd name="adj1" fmla="val 66636"/>
                <a:gd name="adj2" fmla="val 35866"/>
              </a:avLst>
            </a:prstGeom>
            <a:gradFill>
              <a:gsLst>
                <a:gs pos="9000">
                  <a:srgbClr val="FF9D98">
                    <a:lumMod val="0"/>
                    <a:lumOff val="100000"/>
                  </a:srgbClr>
                </a:gs>
                <a:gs pos="44000">
                  <a:srgbClr val="FF9D98">
                    <a:lumMod val="58000"/>
                    <a:lumOff val="42000"/>
                  </a:srgbClr>
                </a:gs>
                <a:gs pos="83000">
                  <a:srgbClr val="FF9D98">
                    <a:lumMod val="98000"/>
                    <a:lumOff val="2000"/>
                  </a:srgbClr>
                </a:gs>
                <a:gs pos="100000">
                  <a:srgbClr val="FF9D98">
                    <a:lumMod val="91000"/>
                    <a:lumOff val="9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ight Arrow 57">
              <a:extLst>
                <a:ext uri="{FF2B5EF4-FFF2-40B4-BE49-F238E27FC236}">
                  <a16:creationId xmlns:a16="http://schemas.microsoft.com/office/drawing/2014/main" id="{7973FC1A-F1DA-3142-A119-BC8A205C0345}"/>
                </a:ext>
              </a:extLst>
            </p:cNvPr>
            <p:cNvSpPr/>
            <p:nvPr/>
          </p:nvSpPr>
          <p:spPr>
            <a:xfrm rot="10800000">
              <a:off x="4355786" y="1431447"/>
              <a:ext cx="896290" cy="338554"/>
            </a:xfrm>
            <a:prstGeom prst="rightArrow">
              <a:avLst>
                <a:gd name="adj1" fmla="val 66636"/>
                <a:gd name="adj2" fmla="val 35866"/>
              </a:avLst>
            </a:prstGeom>
            <a:gradFill>
              <a:gsLst>
                <a:gs pos="9000">
                  <a:srgbClr val="92D050">
                    <a:alpha val="7000"/>
                  </a:srgbClr>
                </a:gs>
                <a:gs pos="43000">
                  <a:srgbClr val="92D050">
                    <a:alpha val="60000"/>
                  </a:srgbClr>
                </a:gs>
                <a:gs pos="83000">
                  <a:srgbClr val="92D050"/>
                </a:gs>
                <a:gs pos="100000">
                  <a:srgbClr val="92D05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F53938-EEB8-104F-9F1D-2FE250B8AE5E}"/>
                </a:ext>
              </a:extLst>
            </p:cNvPr>
            <p:cNvSpPr/>
            <p:nvPr/>
          </p:nvSpPr>
          <p:spPr>
            <a:xfrm>
              <a:off x="4603072" y="1452645"/>
              <a:ext cx="4683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  <a:latin typeface="Palatino" pitchFamily="2" charset="77"/>
                  <a:ea typeface="Palatino" pitchFamily="2" charset="77"/>
                </a:rPr>
                <a:t>fast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1705242-73A5-944B-A6CF-CD18C77626D7}"/>
                </a:ext>
              </a:extLst>
            </p:cNvPr>
            <p:cNvSpPr/>
            <p:nvPr/>
          </p:nvSpPr>
          <p:spPr>
            <a:xfrm>
              <a:off x="7053632" y="1431193"/>
              <a:ext cx="55976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Palatino" pitchFamily="2" charset="77"/>
                  <a:ea typeface="Palatino" pitchFamily="2" charset="77"/>
                </a:rPr>
                <a:t>slow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68DA758-9C41-414B-B9B9-A9C9D24D1CAC}"/>
                  </a:ext>
                </a:extLst>
              </p:cNvPr>
              <p:cNvSpPr txBox="1"/>
              <p:nvPr/>
            </p:nvSpPr>
            <p:spPr>
              <a:xfrm>
                <a:off x="396586" y="3688932"/>
                <a:ext cx="38109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Palatino" pitchFamily="2" charset="77"/>
                    <a:ea typeface="Palatino" pitchFamily="2" charset="77"/>
                  </a:rPr>
                  <a:t>Pick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dirty="0" smtClean="0"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sSubPr>
                      <m:e>
                        <m:r>
                          <a:rPr lang="en-US" sz="1400" i="1" dirty="0" smtClean="0">
                            <a:latin typeface="Cambria Math" panose="02040503050406030204" pitchFamily="18" charset="0"/>
                            <a:ea typeface="Palatino" pitchFamily="2" charset="77"/>
                          </a:rPr>
                          <m:t>𝑛</m:t>
                        </m:r>
                      </m:e>
                      <m:sub>
                        <m:r>
                          <a:rPr lang="en-US" sz="1400" b="0" i="1" dirty="0" smtClean="0">
                            <a:latin typeface="Cambria Math" panose="02040503050406030204" pitchFamily="18" charset="0"/>
                            <a:ea typeface="Palatino" pitchFamily="2" charset="77"/>
                          </a:rPr>
                          <m:t>0</m:t>
                        </m:r>
                      </m:sub>
                    </m:sSub>
                    <m:r>
                      <a:rPr lang="en-US" sz="1400" i="1" dirty="0" smtClean="0">
                        <a:latin typeface="Cambria Math" panose="02040503050406030204" pitchFamily="18" charset="0"/>
                        <a:ea typeface="Palatino" pitchFamily="2" charset="77"/>
                      </a:rPr>
                      <m:t> </m:t>
                    </m:r>
                  </m:oMath>
                </a14:m>
                <a:r>
                  <a:rPr lang="en-US" sz="1400" b="1" dirty="0">
                    <a:latin typeface="Palatino" pitchFamily="2" charset="77"/>
                    <a:ea typeface="Palatino" pitchFamily="2" charset="77"/>
                  </a:rPr>
                  <a:t>fastest</a:t>
                </a:r>
                <a:r>
                  <a:rPr lang="en-US" sz="1400" dirty="0">
                    <a:latin typeface="Palatino" pitchFamily="2" charset="77"/>
                    <a:ea typeface="Palatino" pitchFamily="2" charset="77"/>
                  </a:rPr>
                  <a:t> nodes and train using (any) FL method till reaching the statistical accuracy</a:t>
                </a: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68DA758-9C41-414B-B9B9-A9C9D24D1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86" y="3688932"/>
                <a:ext cx="3810912" cy="523220"/>
              </a:xfrm>
              <a:prstGeom prst="rect">
                <a:avLst/>
              </a:prstGeom>
              <a:blipFill>
                <a:blip r:embed="rId8"/>
                <a:stretch>
                  <a:fillRect t="-2381" r="-997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A8F84503-5933-3D4E-8EF7-1D5F1BBEE184}"/>
              </a:ext>
            </a:extLst>
          </p:cNvPr>
          <p:cNvGrpSpPr/>
          <p:nvPr/>
        </p:nvGrpSpPr>
        <p:grpSpPr>
          <a:xfrm>
            <a:off x="567583" y="2784680"/>
            <a:ext cx="3752874" cy="745977"/>
            <a:chOff x="567583" y="2745101"/>
            <a:chExt cx="3752874" cy="745977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92EC922-C42B-644C-9ABB-1BD4AD004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82956" y="2750994"/>
              <a:ext cx="343966" cy="343966"/>
            </a:xfrm>
            <a:prstGeom prst="rect">
              <a:avLst/>
            </a:prstGeom>
          </p:spPr>
        </p:pic>
        <p:pic>
          <p:nvPicPr>
            <p:cNvPr id="63" name="Picture 18" descr="Image result for iphone 1">
              <a:extLst>
                <a:ext uri="{FF2B5EF4-FFF2-40B4-BE49-F238E27FC236}">
                  <a16:creationId xmlns:a16="http://schemas.microsoft.com/office/drawing/2014/main" id="{C37D5C1C-E603-A84E-80BC-66742225CC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2643" y="2757722"/>
              <a:ext cx="247026" cy="39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30" descr="Image result for iphone 1">
              <a:extLst>
                <a:ext uri="{FF2B5EF4-FFF2-40B4-BE49-F238E27FC236}">
                  <a16:creationId xmlns:a16="http://schemas.microsoft.com/office/drawing/2014/main" id="{BD6CA885-BD3F-834B-BB93-2780CC581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3050" y="2746861"/>
              <a:ext cx="655176" cy="34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30" descr="Image result for iphone 1">
              <a:extLst>
                <a:ext uri="{FF2B5EF4-FFF2-40B4-BE49-F238E27FC236}">
                  <a16:creationId xmlns:a16="http://schemas.microsoft.com/office/drawing/2014/main" id="{E7D5C71B-9345-9B45-9A78-2C2E55CB33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9593" y="2751989"/>
              <a:ext cx="655176" cy="34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65" descr="Image result for iphone 1">
              <a:extLst>
                <a:ext uri="{FF2B5EF4-FFF2-40B4-BE49-F238E27FC236}">
                  <a16:creationId xmlns:a16="http://schemas.microsoft.com/office/drawing/2014/main" id="{416F4040-B9AB-E24D-B848-DE35357413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959" y="2754040"/>
              <a:ext cx="655176" cy="34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0" descr="Image result for iphone 1">
              <a:extLst>
                <a:ext uri="{FF2B5EF4-FFF2-40B4-BE49-F238E27FC236}">
                  <a16:creationId xmlns:a16="http://schemas.microsoft.com/office/drawing/2014/main" id="{A1326F95-C00E-B644-9948-D4E1684F0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5281" y="2745101"/>
              <a:ext cx="655176" cy="34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8" descr="Image result for iphone 1">
              <a:extLst>
                <a:ext uri="{FF2B5EF4-FFF2-40B4-BE49-F238E27FC236}">
                  <a16:creationId xmlns:a16="http://schemas.microsoft.com/office/drawing/2014/main" id="{7D8CCF8F-8C06-9D44-B494-A040FCC27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016" y="2755270"/>
              <a:ext cx="247026" cy="39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8" descr="Image result for iphone 1">
              <a:extLst>
                <a:ext uri="{FF2B5EF4-FFF2-40B4-BE49-F238E27FC236}">
                  <a16:creationId xmlns:a16="http://schemas.microsoft.com/office/drawing/2014/main" id="{B5B1BD2B-8A53-8F49-8056-752F4579AC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4819" y="2745712"/>
              <a:ext cx="247026" cy="39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F603789-E710-9E45-950A-27B6FDCDC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10000"/>
            </a:blip>
            <a:stretch>
              <a:fillRect/>
            </a:stretch>
          </p:blipFill>
          <p:spPr>
            <a:xfrm flipH="1">
              <a:off x="1449331" y="2760958"/>
              <a:ext cx="343966" cy="343966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339D1E85-A41F-EA45-9CA7-48C92B250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10000"/>
            </a:blip>
            <a:stretch>
              <a:fillRect/>
            </a:stretch>
          </p:blipFill>
          <p:spPr>
            <a:xfrm flipH="1">
              <a:off x="1728225" y="2755270"/>
              <a:ext cx="347472" cy="34747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73D24100-2561-D545-89E6-9489046FF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189219" y="2754005"/>
              <a:ext cx="343966" cy="343966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AD803A1-3AE9-854D-82CC-E2D5A017A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67583" y="2755270"/>
              <a:ext cx="343966" cy="343966"/>
            </a:xfrm>
            <a:prstGeom prst="rect">
              <a:avLst/>
            </a:prstGeom>
          </p:spPr>
        </p:pic>
        <p:sp>
          <p:nvSpPr>
            <p:cNvPr id="83" name="Right Arrow 82">
              <a:extLst>
                <a:ext uri="{FF2B5EF4-FFF2-40B4-BE49-F238E27FC236}">
                  <a16:creationId xmlns:a16="http://schemas.microsoft.com/office/drawing/2014/main" id="{9C766B79-85DC-A142-AAE4-2887ADCDEC04}"/>
                </a:ext>
              </a:extLst>
            </p:cNvPr>
            <p:cNvSpPr/>
            <p:nvPr/>
          </p:nvSpPr>
          <p:spPr>
            <a:xfrm>
              <a:off x="3194076" y="3123039"/>
              <a:ext cx="896290" cy="338554"/>
            </a:xfrm>
            <a:prstGeom prst="rightArrow">
              <a:avLst>
                <a:gd name="adj1" fmla="val 66636"/>
                <a:gd name="adj2" fmla="val 35866"/>
              </a:avLst>
            </a:prstGeom>
            <a:gradFill>
              <a:gsLst>
                <a:gs pos="9000">
                  <a:srgbClr val="FF9D98">
                    <a:lumMod val="0"/>
                    <a:lumOff val="100000"/>
                  </a:srgbClr>
                </a:gs>
                <a:gs pos="44000">
                  <a:srgbClr val="FF9D98">
                    <a:lumMod val="58000"/>
                    <a:lumOff val="42000"/>
                  </a:srgbClr>
                </a:gs>
                <a:gs pos="83000">
                  <a:srgbClr val="FF9D98">
                    <a:lumMod val="98000"/>
                    <a:lumOff val="2000"/>
                  </a:srgbClr>
                </a:gs>
                <a:gs pos="100000">
                  <a:srgbClr val="FF9D98">
                    <a:lumMod val="91000"/>
                    <a:lumOff val="9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ight Arrow 83">
              <a:extLst>
                <a:ext uri="{FF2B5EF4-FFF2-40B4-BE49-F238E27FC236}">
                  <a16:creationId xmlns:a16="http://schemas.microsoft.com/office/drawing/2014/main" id="{954DA84C-7D21-8645-AD38-D723028757D6}"/>
                </a:ext>
              </a:extLst>
            </p:cNvPr>
            <p:cNvSpPr/>
            <p:nvPr/>
          </p:nvSpPr>
          <p:spPr>
            <a:xfrm rot="10800000">
              <a:off x="635603" y="3152524"/>
              <a:ext cx="896290" cy="338554"/>
            </a:xfrm>
            <a:prstGeom prst="rightArrow">
              <a:avLst>
                <a:gd name="adj1" fmla="val 66636"/>
                <a:gd name="adj2" fmla="val 35866"/>
              </a:avLst>
            </a:prstGeom>
            <a:gradFill>
              <a:gsLst>
                <a:gs pos="9000">
                  <a:srgbClr val="92D050">
                    <a:alpha val="7000"/>
                  </a:srgbClr>
                </a:gs>
                <a:gs pos="43000">
                  <a:srgbClr val="92D050">
                    <a:alpha val="60000"/>
                  </a:srgbClr>
                </a:gs>
                <a:gs pos="83000">
                  <a:srgbClr val="92D050"/>
                </a:gs>
                <a:gs pos="100000">
                  <a:srgbClr val="92D05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DBCB4C4-3020-004A-B49B-CBC4962E57DE}"/>
                </a:ext>
              </a:extLst>
            </p:cNvPr>
            <p:cNvSpPr/>
            <p:nvPr/>
          </p:nvSpPr>
          <p:spPr>
            <a:xfrm>
              <a:off x="882889" y="3173722"/>
              <a:ext cx="4683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  <a:latin typeface="Palatino" pitchFamily="2" charset="77"/>
                  <a:ea typeface="Palatino" pitchFamily="2" charset="77"/>
                </a:rPr>
                <a:t>fast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09504A31-EB74-434B-AE0F-27DEEB1AFC2A}"/>
                </a:ext>
              </a:extLst>
            </p:cNvPr>
            <p:cNvSpPr/>
            <p:nvPr/>
          </p:nvSpPr>
          <p:spPr>
            <a:xfrm>
              <a:off x="3333449" y="3152270"/>
              <a:ext cx="55976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Palatino" pitchFamily="2" charset="77"/>
                  <a:ea typeface="Palatino" pitchFamily="2" charset="77"/>
                </a:rPr>
                <a:t>slow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E57D656C-C361-7641-8293-E959B4DDC481}"/>
              </a:ext>
            </a:extLst>
          </p:cNvPr>
          <p:cNvSpPr txBox="1"/>
          <p:nvPr/>
        </p:nvSpPr>
        <p:spPr>
          <a:xfrm>
            <a:off x="4879730" y="3688932"/>
            <a:ext cx="3810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" pitchFamily="2" charset="77"/>
                <a:ea typeface="Palatino" pitchFamily="2" charset="77"/>
              </a:rPr>
              <a:t>Double</a:t>
            </a:r>
            <a:r>
              <a:rPr lang="en-US" sz="1400" dirty="0">
                <a:latin typeface="Palatino" pitchFamily="2" charset="77"/>
                <a:ea typeface="Palatino" pitchFamily="2" charset="77"/>
              </a:rPr>
              <a:t> the participating nodes and train with till reaching the statistical accuracy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D27E7B9-18DD-7B41-AA65-E1A1C2AD6360}"/>
                  </a:ext>
                </a:extLst>
              </p:cNvPr>
              <p:cNvSpPr txBox="1"/>
              <p:nvPr/>
            </p:nvSpPr>
            <p:spPr>
              <a:xfrm>
                <a:off x="2630184" y="5496580"/>
                <a:ext cx="3649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Palatino" pitchFamily="2" charset="77"/>
                    <a:ea typeface="Palatino" pitchFamily="2" charset="77"/>
                  </a:rPr>
                  <a:t>Continue doubling the participating nodes till including all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  <a:ea typeface="Palatino" pitchFamily="2" charset="77"/>
                      </a:rPr>
                      <m:t>𝑁</m:t>
                    </m:r>
                  </m:oMath>
                </a14:m>
                <a:r>
                  <a:rPr lang="en-US" sz="1400" dirty="0">
                    <a:latin typeface="Palatino" pitchFamily="2" charset="77"/>
                    <a:ea typeface="Palatino" pitchFamily="2" charset="77"/>
                  </a:rPr>
                  <a:t> nodes</a:t>
                </a: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D27E7B9-18DD-7B41-AA65-E1A1C2AD6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5496580"/>
                <a:ext cx="3649494" cy="523220"/>
              </a:xfrm>
              <a:prstGeom prst="rect">
                <a:avLst/>
              </a:prstGeom>
              <a:blipFill>
                <a:blip r:embed="rId9"/>
                <a:stretch>
                  <a:fillRect r="-34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6A4C487-B0E8-BB43-8899-6D9FD4A1DC81}"/>
              </a:ext>
            </a:extLst>
          </p:cNvPr>
          <p:cNvGrpSpPr/>
          <p:nvPr/>
        </p:nvGrpSpPr>
        <p:grpSpPr>
          <a:xfrm>
            <a:off x="2718972" y="4669687"/>
            <a:ext cx="3752874" cy="745977"/>
            <a:chOff x="2718972" y="4729616"/>
            <a:chExt cx="3752874" cy="745977"/>
          </a:xfrm>
        </p:grpSpPr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8D98CAC4-3DA0-0945-B947-E19F1ED54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034345" y="4735509"/>
              <a:ext cx="343966" cy="343966"/>
            </a:xfrm>
            <a:prstGeom prst="rect">
              <a:avLst/>
            </a:prstGeom>
          </p:spPr>
        </p:pic>
        <p:pic>
          <p:nvPicPr>
            <p:cNvPr id="134" name="Picture 18" descr="Image result for iphone 1">
              <a:extLst>
                <a:ext uri="{FF2B5EF4-FFF2-40B4-BE49-F238E27FC236}">
                  <a16:creationId xmlns:a16="http://schemas.microsoft.com/office/drawing/2014/main" id="{8A95868B-48CF-FA4C-9965-E67456A71D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032" y="4742237"/>
              <a:ext cx="247026" cy="39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30" descr="Image result for iphone 1">
              <a:extLst>
                <a:ext uri="{FF2B5EF4-FFF2-40B4-BE49-F238E27FC236}">
                  <a16:creationId xmlns:a16="http://schemas.microsoft.com/office/drawing/2014/main" id="{5BE4EB17-50C4-3B47-99D5-74A1EFC1D3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439" y="4731376"/>
              <a:ext cx="655176" cy="34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30" descr="Image result for iphone 1">
              <a:extLst>
                <a:ext uri="{FF2B5EF4-FFF2-40B4-BE49-F238E27FC236}">
                  <a16:creationId xmlns:a16="http://schemas.microsoft.com/office/drawing/2014/main" id="{35FFBFF3-744B-9B4B-8596-52B89703F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0982" y="4736504"/>
              <a:ext cx="655176" cy="34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" name="Picture 136" descr="Image result for iphone 1">
              <a:extLst>
                <a:ext uri="{FF2B5EF4-FFF2-40B4-BE49-F238E27FC236}">
                  <a16:creationId xmlns:a16="http://schemas.microsoft.com/office/drawing/2014/main" id="{B7A8B1D9-E418-6E40-8285-735D6F4F96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348" y="4738555"/>
              <a:ext cx="655176" cy="34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30" descr="Image result for iphone 1">
              <a:extLst>
                <a:ext uri="{FF2B5EF4-FFF2-40B4-BE49-F238E27FC236}">
                  <a16:creationId xmlns:a16="http://schemas.microsoft.com/office/drawing/2014/main" id="{78C9F78A-1821-CB42-AEDE-36858E5EB8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6670" y="4729616"/>
              <a:ext cx="655176" cy="34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Picture 18" descr="Image result for iphone 1">
              <a:extLst>
                <a:ext uri="{FF2B5EF4-FFF2-40B4-BE49-F238E27FC236}">
                  <a16:creationId xmlns:a16="http://schemas.microsoft.com/office/drawing/2014/main" id="{82F36542-3352-8A44-B825-FB71E30BC7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405" y="4739785"/>
              <a:ext cx="247026" cy="39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0" name="Picture 18" descr="Image result for iphone 1">
              <a:extLst>
                <a:ext uri="{FF2B5EF4-FFF2-40B4-BE49-F238E27FC236}">
                  <a16:creationId xmlns:a16="http://schemas.microsoft.com/office/drawing/2014/main" id="{D6793C3D-9DCB-8E44-83D5-A589FAF2C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6208" y="4730227"/>
              <a:ext cx="247026" cy="39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C16408D0-31B7-0A41-8843-692F71096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600720" y="4745473"/>
              <a:ext cx="343966" cy="343966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51CD8B0A-E3EE-824E-A8F9-5B4FAF61A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879614" y="4739785"/>
              <a:ext cx="347472" cy="347472"/>
            </a:xfrm>
            <a:prstGeom prst="rect">
              <a:avLst/>
            </a:prstGeom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48AE518B-C9AA-5743-ACE7-E2D05B5DA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340608" y="4738520"/>
              <a:ext cx="343966" cy="343966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BAA4F3A7-247D-C04B-B04E-6A0791E1D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718972" y="4739785"/>
              <a:ext cx="343966" cy="343966"/>
            </a:xfrm>
            <a:prstGeom prst="rect">
              <a:avLst/>
            </a:prstGeom>
          </p:spPr>
        </p:pic>
        <p:sp>
          <p:nvSpPr>
            <p:cNvPr id="145" name="Right Arrow 144">
              <a:extLst>
                <a:ext uri="{FF2B5EF4-FFF2-40B4-BE49-F238E27FC236}">
                  <a16:creationId xmlns:a16="http://schemas.microsoft.com/office/drawing/2014/main" id="{CB7946E6-7FB1-1E44-80E4-82C99EB6B7D7}"/>
                </a:ext>
              </a:extLst>
            </p:cNvPr>
            <p:cNvSpPr/>
            <p:nvPr/>
          </p:nvSpPr>
          <p:spPr>
            <a:xfrm>
              <a:off x="5345465" y="5107554"/>
              <a:ext cx="896290" cy="338554"/>
            </a:xfrm>
            <a:prstGeom prst="rightArrow">
              <a:avLst>
                <a:gd name="adj1" fmla="val 66636"/>
                <a:gd name="adj2" fmla="val 35866"/>
              </a:avLst>
            </a:prstGeom>
            <a:gradFill>
              <a:gsLst>
                <a:gs pos="9000">
                  <a:srgbClr val="FF9D98">
                    <a:lumMod val="0"/>
                    <a:lumOff val="100000"/>
                  </a:srgbClr>
                </a:gs>
                <a:gs pos="44000">
                  <a:srgbClr val="FF9D98">
                    <a:lumMod val="58000"/>
                    <a:lumOff val="42000"/>
                  </a:srgbClr>
                </a:gs>
                <a:gs pos="83000">
                  <a:srgbClr val="FF9D98">
                    <a:lumMod val="98000"/>
                    <a:lumOff val="2000"/>
                  </a:srgbClr>
                </a:gs>
                <a:gs pos="100000">
                  <a:srgbClr val="FF9D98">
                    <a:lumMod val="91000"/>
                    <a:lumOff val="9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ight Arrow 145">
              <a:extLst>
                <a:ext uri="{FF2B5EF4-FFF2-40B4-BE49-F238E27FC236}">
                  <a16:creationId xmlns:a16="http://schemas.microsoft.com/office/drawing/2014/main" id="{CFE69EEB-9EFF-6D4D-8A78-290AE1F90202}"/>
                </a:ext>
              </a:extLst>
            </p:cNvPr>
            <p:cNvSpPr/>
            <p:nvPr/>
          </p:nvSpPr>
          <p:spPr>
            <a:xfrm rot="10800000">
              <a:off x="2786992" y="5137039"/>
              <a:ext cx="896290" cy="338554"/>
            </a:xfrm>
            <a:prstGeom prst="rightArrow">
              <a:avLst>
                <a:gd name="adj1" fmla="val 66636"/>
                <a:gd name="adj2" fmla="val 35866"/>
              </a:avLst>
            </a:prstGeom>
            <a:gradFill>
              <a:gsLst>
                <a:gs pos="9000">
                  <a:srgbClr val="92D050">
                    <a:alpha val="7000"/>
                  </a:srgbClr>
                </a:gs>
                <a:gs pos="43000">
                  <a:srgbClr val="92D050">
                    <a:alpha val="60000"/>
                  </a:srgbClr>
                </a:gs>
                <a:gs pos="83000">
                  <a:srgbClr val="92D050"/>
                </a:gs>
                <a:gs pos="100000">
                  <a:srgbClr val="92D05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61BD9985-0F82-6440-89D6-F92A847BAD3F}"/>
                </a:ext>
              </a:extLst>
            </p:cNvPr>
            <p:cNvSpPr/>
            <p:nvPr/>
          </p:nvSpPr>
          <p:spPr>
            <a:xfrm>
              <a:off x="3034278" y="5158237"/>
              <a:ext cx="4683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  <a:latin typeface="Palatino" pitchFamily="2" charset="77"/>
                  <a:ea typeface="Palatino" pitchFamily="2" charset="77"/>
                </a:rPr>
                <a:t>fast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09EC9F35-34E4-4441-BBF3-9B7752976BF9}"/>
                </a:ext>
              </a:extLst>
            </p:cNvPr>
            <p:cNvSpPr/>
            <p:nvPr/>
          </p:nvSpPr>
          <p:spPr>
            <a:xfrm>
              <a:off x="5484838" y="5136785"/>
              <a:ext cx="55976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Palatino" pitchFamily="2" charset="77"/>
                  <a:ea typeface="Palatino" pitchFamily="2" charset="77"/>
                </a:rPr>
                <a:t>slow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E34C923-4EF2-1E41-8AD9-D2663F1B1A8A}"/>
              </a:ext>
            </a:extLst>
          </p:cNvPr>
          <p:cNvSpPr txBox="1"/>
          <p:nvPr/>
        </p:nvSpPr>
        <p:spPr>
          <a:xfrm>
            <a:off x="1224411" y="4560172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Palatino" pitchFamily="2" charset="77"/>
                <a:ea typeface="Palatino" pitchFamily="2" charset="77"/>
              </a:rPr>
              <a:t>…..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5564EA-E892-4B4B-B9D7-59E4389DCEAA}"/>
              </a:ext>
            </a:extLst>
          </p:cNvPr>
          <p:cNvGrpSpPr/>
          <p:nvPr/>
        </p:nvGrpSpPr>
        <p:grpSpPr>
          <a:xfrm>
            <a:off x="4992988" y="2788531"/>
            <a:ext cx="3770012" cy="742126"/>
            <a:chOff x="4992988" y="2748952"/>
            <a:chExt cx="3770012" cy="742126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16D2C69A-2B31-EE44-B59C-6FCCA2154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308361" y="2750994"/>
              <a:ext cx="343966" cy="343966"/>
            </a:xfrm>
            <a:prstGeom prst="rect">
              <a:avLst/>
            </a:prstGeom>
          </p:spPr>
        </p:pic>
        <p:pic>
          <p:nvPicPr>
            <p:cNvPr id="98" name="Picture 18" descr="Image result for iphone 1">
              <a:extLst>
                <a:ext uri="{FF2B5EF4-FFF2-40B4-BE49-F238E27FC236}">
                  <a16:creationId xmlns:a16="http://schemas.microsoft.com/office/drawing/2014/main" id="{3BF9C80D-2CCA-574D-AC68-C1616B630D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421" y="2755270"/>
              <a:ext cx="247026" cy="39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5A313BA5-938D-BD47-8C86-BB779FEDB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5874736" y="2760958"/>
              <a:ext cx="343966" cy="343966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DFFA8E28-E703-6441-9667-2BD0AFC27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6153630" y="2755270"/>
              <a:ext cx="347472" cy="347472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8ED157F2-9A74-F640-B86D-BFFC1DE83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614624" y="2754005"/>
              <a:ext cx="343966" cy="343966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62DB786-B801-524F-966B-4856E9464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992988" y="2755270"/>
              <a:ext cx="343966" cy="343966"/>
            </a:xfrm>
            <a:prstGeom prst="rect">
              <a:avLst/>
            </a:prstGeom>
          </p:spPr>
        </p:pic>
        <p:sp>
          <p:nvSpPr>
            <p:cNvPr id="112" name="Right Arrow 111">
              <a:extLst>
                <a:ext uri="{FF2B5EF4-FFF2-40B4-BE49-F238E27FC236}">
                  <a16:creationId xmlns:a16="http://schemas.microsoft.com/office/drawing/2014/main" id="{DB8603B3-D234-BC48-99FF-C6418589B9C9}"/>
                </a:ext>
              </a:extLst>
            </p:cNvPr>
            <p:cNvSpPr/>
            <p:nvPr/>
          </p:nvSpPr>
          <p:spPr>
            <a:xfrm>
              <a:off x="7619481" y="3123039"/>
              <a:ext cx="896290" cy="338554"/>
            </a:xfrm>
            <a:prstGeom prst="rightArrow">
              <a:avLst>
                <a:gd name="adj1" fmla="val 66636"/>
                <a:gd name="adj2" fmla="val 35866"/>
              </a:avLst>
            </a:prstGeom>
            <a:gradFill>
              <a:gsLst>
                <a:gs pos="9000">
                  <a:srgbClr val="FF9D98">
                    <a:lumMod val="0"/>
                    <a:lumOff val="100000"/>
                  </a:srgbClr>
                </a:gs>
                <a:gs pos="44000">
                  <a:srgbClr val="FF9D98">
                    <a:lumMod val="58000"/>
                    <a:lumOff val="42000"/>
                  </a:srgbClr>
                </a:gs>
                <a:gs pos="83000">
                  <a:srgbClr val="FF9D98">
                    <a:lumMod val="98000"/>
                    <a:lumOff val="2000"/>
                  </a:srgbClr>
                </a:gs>
                <a:gs pos="100000">
                  <a:srgbClr val="FF9D98">
                    <a:lumMod val="91000"/>
                    <a:lumOff val="9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ight Arrow 112">
              <a:extLst>
                <a:ext uri="{FF2B5EF4-FFF2-40B4-BE49-F238E27FC236}">
                  <a16:creationId xmlns:a16="http://schemas.microsoft.com/office/drawing/2014/main" id="{8DB49C1A-9D24-184D-83A5-253E7C67AAF1}"/>
                </a:ext>
              </a:extLst>
            </p:cNvPr>
            <p:cNvSpPr/>
            <p:nvPr/>
          </p:nvSpPr>
          <p:spPr>
            <a:xfrm rot="10800000">
              <a:off x="5061008" y="3152524"/>
              <a:ext cx="896290" cy="338554"/>
            </a:xfrm>
            <a:prstGeom prst="rightArrow">
              <a:avLst>
                <a:gd name="adj1" fmla="val 66636"/>
                <a:gd name="adj2" fmla="val 35866"/>
              </a:avLst>
            </a:prstGeom>
            <a:gradFill>
              <a:gsLst>
                <a:gs pos="9000">
                  <a:srgbClr val="92D050">
                    <a:alpha val="7000"/>
                  </a:srgbClr>
                </a:gs>
                <a:gs pos="43000">
                  <a:srgbClr val="92D050">
                    <a:alpha val="60000"/>
                  </a:srgbClr>
                </a:gs>
                <a:gs pos="83000">
                  <a:srgbClr val="92D050"/>
                </a:gs>
                <a:gs pos="100000">
                  <a:srgbClr val="92D05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A5A5081-6F53-2146-A309-E41D56CE5FCA}"/>
                </a:ext>
              </a:extLst>
            </p:cNvPr>
            <p:cNvSpPr/>
            <p:nvPr/>
          </p:nvSpPr>
          <p:spPr>
            <a:xfrm>
              <a:off x="5308294" y="3173722"/>
              <a:ext cx="4683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  <a:latin typeface="Palatino" pitchFamily="2" charset="77"/>
                  <a:ea typeface="Palatino" pitchFamily="2" charset="77"/>
                </a:rPr>
                <a:t>fast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1E0D1EE-F6A4-F646-B582-81D71AB37F1D}"/>
                </a:ext>
              </a:extLst>
            </p:cNvPr>
            <p:cNvSpPr/>
            <p:nvPr/>
          </p:nvSpPr>
          <p:spPr>
            <a:xfrm>
              <a:off x="7758854" y="3152270"/>
              <a:ext cx="55976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Palatino" pitchFamily="2" charset="77"/>
                  <a:ea typeface="Palatino" pitchFamily="2" charset="77"/>
                </a:rPr>
                <a:t>slow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pic>
          <p:nvPicPr>
            <p:cNvPr id="149" name="Picture 18" descr="Image result for iphone 1">
              <a:extLst>
                <a:ext uri="{FF2B5EF4-FFF2-40B4-BE49-F238E27FC236}">
                  <a16:creationId xmlns:a16="http://schemas.microsoft.com/office/drawing/2014/main" id="{134E4A1F-5DC8-FD4A-9ECE-AA50F78B79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5186" y="2761573"/>
              <a:ext cx="247026" cy="39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0" name="Picture 30" descr="Image result for iphone 1">
              <a:extLst>
                <a:ext uri="{FF2B5EF4-FFF2-40B4-BE49-F238E27FC236}">
                  <a16:creationId xmlns:a16="http://schemas.microsoft.com/office/drawing/2014/main" id="{B0E2CA4F-3836-C84B-9398-0955EC2034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5593" y="2750712"/>
              <a:ext cx="655176" cy="34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Picture 30" descr="Image result for iphone 1">
              <a:extLst>
                <a:ext uri="{FF2B5EF4-FFF2-40B4-BE49-F238E27FC236}">
                  <a16:creationId xmlns:a16="http://schemas.microsoft.com/office/drawing/2014/main" id="{3938BD6C-A017-5944-BDF9-A3BE36AB99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2136" y="2755840"/>
              <a:ext cx="655176" cy="34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151" descr="Image result for iphone 1">
              <a:extLst>
                <a:ext uri="{FF2B5EF4-FFF2-40B4-BE49-F238E27FC236}">
                  <a16:creationId xmlns:a16="http://schemas.microsoft.com/office/drawing/2014/main" id="{908F84EE-1164-AC41-A58B-DB53F1AFD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8502" y="2757891"/>
              <a:ext cx="655176" cy="34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" name="Picture 30" descr="Image result for iphone 1">
              <a:extLst>
                <a:ext uri="{FF2B5EF4-FFF2-40B4-BE49-F238E27FC236}">
                  <a16:creationId xmlns:a16="http://schemas.microsoft.com/office/drawing/2014/main" id="{23D8AB2E-A7B8-0248-86F0-6874611A77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7824" y="2748952"/>
              <a:ext cx="655176" cy="34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" name="Picture 18" descr="Image result for iphone 1">
              <a:extLst>
                <a:ext uri="{FF2B5EF4-FFF2-40B4-BE49-F238E27FC236}">
                  <a16:creationId xmlns:a16="http://schemas.microsoft.com/office/drawing/2014/main" id="{B3B823A9-D739-0942-B4A9-2294F9AC82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7362" y="2749563"/>
              <a:ext cx="247026" cy="39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EEA38C9-064C-204A-8DF3-EFCCFE7C1BEF}"/>
                  </a:ext>
                </a:extLst>
              </p:cNvPr>
              <p:cNvSpPr txBox="1"/>
              <p:nvPr/>
            </p:nvSpPr>
            <p:spPr>
              <a:xfrm>
                <a:off x="2979324" y="2376329"/>
                <a:ext cx="1402628" cy="282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Palatino" pitchFamily="2" charset="77"/>
                    <a:ea typeface="Palatino" pitchFamily="2" charset="77"/>
                  </a:rPr>
                  <a:t>trained model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⋆</m:t>
                        </m:r>
                      </m:sup>
                    </m:sSubSup>
                  </m:oMath>
                </a14:m>
                <a:endParaRPr lang="en-US" sz="1200" dirty="0"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EEA38C9-064C-204A-8DF3-EFCCFE7C1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324" y="2376329"/>
                <a:ext cx="1402628" cy="282770"/>
              </a:xfrm>
              <a:prstGeom prst="rect">
                <a:avLst/>
              </a:prstGeom>
              <a:blipFill>
                <a:blip r:embed="rId10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09E6D7F1-5FCC-0246-BEFA-440E89A6270C}"/>
                  </a:ext>
                </a:extLst>
              </p:cNvPr>
              <p:cNvSpPr txBox="1"/>
              <p:nvPr/>
            </p:nvSpPr>
            <p:spPr>
              <a:xfrm>
                <a:off x="4964482" y="2376321"/>
                <a:ext cx="1735090" cy="281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Palatino" pitchFamily="2" charset="77"/>
                    <a:ea typeface="Palatino" pitchFamily="2" charset="77"/>
                  </a:rPr>
                  <a:t>initial model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1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⋆</m:t>
                        </m:r>
                      </m:sup>
                    </m:sSubSup>
                  </m:oMath>
                </a14:m>
                <a:endParaRPr lang="en-US" sz="1200" dirty="0"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 xmlns=""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09E6D7F1-5FCC-0246-BEFA-440E89A62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482" y="2376321"/>
                <a:ext cx="1735090" cy="281744"/>
              </a:xfrm>
              <a:prstGeom prst="rect">
                <a:avLst/>
              </a:prstGeom>
              <a:blipFill>
                <a:blip r:embed="rId11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rc 19">
            <a:extLst>
              <a:ext uri="{FF2B5EF4-FFF2-40B4-BE49-F238E27FC236}">
                <a16:creationId xmlns:a16="http://schemas.microsoft.com/office/drawing/2014/main" id="{4674163A-F279-E94B-B9C2-20AFF72B75A5}"/>
              </a:ext>
            </a:extLst>
          </p:cNvPr>
          <p:cNvSpPr/>
          <p:nvPr/>
        </p:nvSpPr>
        <p:spPr>
          <a:xfrm rot="19050211">
            <a:off x="4021362" y="2053612"/>
            <a:ext cx="1266358" cy="1316833"/>
          </a:xfrm>
          <a:prstGeom prst="arc">
            <a:avLst>
              <a:gd name="adj1" fmla="val 15587948"/>
              <a:gd name="adj2" fmla="val 450679"/>
            </a:avLst>
          </a:prstGeom>
          <a:ln w="9525">
            <a:solidFill>
              <a:schemeClr val="tx1">
                <a:alpha val="53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8BF87A08-859B-244F-B5BD-69A1295C7B76}"/>
                  </a:ext>
                </a:extLst>
              </p:cNvPr>
              <p:cNvSpPr/>
              <p:nvPr/>
            </p:nvSpPr>
            <p:spPr>
              <a:xfrm>
                <a:off x="358355" y="6121051"/>
                <a:ext cx="8546753" cy="547268"/>
              </a:xfrm>
              <a:prstGeom prst="roundRect">
                <a:avLst>
                  <a:gd name="adj" fmla="val 10545"/>
                </a:avLst>
              </a:prstGeom>
              <a:solidFill>
                <a:schemeClr val="accent6">
                  <a:lumMod val="7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Adaptive node size approach is able to speedup the FL algorithms by up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𝑁𝑠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times.</a:t>
                </a:r>
              </a:p>
            </p:txBody>
          </p:sp>
        </mc:Choice>
        <mc:Fallback xmlns=""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8BF87A08-859B-244F-B5BD-69A1295C7B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355" y="6121051"/>
                <a:ext cx="8546753" cy="547268"/>
              </a:xfrm>
              <a:prstGeom prst="roundRect">
                <a:avLst>
                  <a:gd name="adj" fmla="val 10545"/>
                </a:avLst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748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8" grpId="0"/>
      <p:bldP spid="111" grpId="0"/>
      <p:bldP spid="128" grpId="0"/>
      <p:bldP spid="12" grpId="0"/>
      <p:bldP spid="18" grpId="0"/>
      <p:bldP spid="155" grpId="0"/>
      <p:bldP spid="20" grpId="0" animBg="1"/>
      <p:bldP spid="9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2">
            <a:extLst>
              <a:ext uri="{FF2B5EF4-FFF2-40B4-BE49-F238E27FC236}">
                <a16:creationId xmlns:a16="http://schemas.microsoft.com/office/drawing/2014/main" id="{E1B5244D-83D3-9543-8EE8-4DB9CCE52E7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2" name="Text Box 7">
            <a:extLst>
              <a:ext uri="{FF2B5EF4-FFF2-40B4-BE49-F238E27FC236}">
                <a16:creationId xmlns:a16="http://schemas.microsoft.com/office/drawing/2014/main" id="{CEB779F8-047B-E349-B4FA-50D10F6F7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82563"/>
            <a:ext cx="82819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000" dirty="0">
                <a:latin typeface="Palatino" pitchFamily="2" charset="77"/>
                <a:ea typeface="Palatino" pitchFamily="2" charset="77"/>
              </a:rPr>
              <a:t>Conclusion and Future Directions</a:t>
            </a:r>
            <a:endParaRPr lang="en-US" altLang="en-US" sz="12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BD20CD6F-29F4-DF4B-AFFC-EE198B3FD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842644"/>
            <a:ext cx="8434387" cy="40934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Wingdings" pitchFamily="2" charset="2"/>
              <a:buChar char=""/>
              <a:defRPr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Fast and robust federated learning</a:t>
            </a:r>
          </a:p>
          <a:p>
            <a:pPr marL="742950" lvl="1" indent="-285750" eaLnBrk="1" hangingPunct="1">
              <a:buFont typeface="Wingdings" pitchFamily="2" charset="2"/>
              <a:buChar char=""/>
              <a:defRPr/>
            </a:pPr>
            <a:endParaRPr lang="en-US" sz="1800" dirty="0">
              <a:latin typeface="Palatino" pitchFamily="2" charset="77"/>
              <a:ea typeface="Palatino" pitchFamily="2" charset="77"/>
            </a:endParaRPr>
          </a:p>
          <a:p>
            <a:pPr marL="742950" lvl="1" indent="-285750" eaLnBrk="1" hangingPunct="1">
              <a:buFont typeface="Wingdings" pitchFamily="2" charset="2"/>
              <a:buChar char=""/>
              <a:defRPr/>
            </a:pPr>
            <a:r>
              <a:rPr lang="en-US" sz="1800" dirty="0" err="1">
                <a:latin typeface="Palatino" pitchFamily="2" charset="77"/>
                <a:ea typeface="Palatino" pitchFamily="2" charset="77"/>
              </a:rPr>
              <a:t>FedPAQ</a:t>
            </a:r>
            <a:endParaRPr lang="en-US" sz="1800" dirty="0">
              <a:latin typeface="Palatino" pitchFamily="2" charset="77"/>
              <a:ea typeface="Palatino" pitchFamily="2" charset="77"/>
            </a:endParaRPr>
          </a:p>
          <a:p>
            <a:pPr marL="742950" lvl="1" indent="-285750" eaLnBrk="1" hangingPunct="1">
              <a:buFont typeface="Wingdings" pitchFamily="2" charset="2"/>
              <a:buChar char=""/>
              <a:defRPr/>
            </a:pPr>
            <a:r>
              <a:rPr lang="en-US" sz="1800" dirty="0" err="1">
                <a:latin typeface="Palatino" pitchFamily="2" charset="77"/>
                <a:ea typeface="Palatino" pitchFamily="2" charset="77"/>
              </a:rPr>
              <a:t>FedRobust</a:t>
            </a:r>
            <a:endParaRPr lang="en-US" sz="1600" dirty="0">
              <a:latin typeface="Palatino" pitchFamily="2" charset="77"/>
              <a:ea typeface="Palatino" pitchFamily="2" charset="77"/>
            </a:endParaRPr>
          </a:p>
          <a:p>
            <a:pPr eaLnBrk="1" hangingPunct="1">
              <a:defRPr/>
            </a:pPr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marL="285750" indent="-285750" eaLnBrk="1" hangingPunct="1">
              <a:buFont typeface="Wingdings" pitchFamily="2" charset="2"/>
              <a:buChar char="§"/>
              <a:defRPr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Future directions</a:t>
            </a:r>
            <a:br>
              <a:rPr lang="en-US" sz="1400" dirty="0">
                <a:latin typeface="Times New Roman" charset="0"/>
              </a:rPr>
            </a:br>
            <a:endParaRPr lang="en-US" sz="1400" dirty="0">
              <a:latin typeface="Times New Roman" charset="0"/>
            </a:endParaRPr>
          </a:p>
          <a:p>
            <a:pPr marL="742950" lvl="1" indent="-285750" eaLnBrk="1" hangingPunct="1">
              <a:buFont typeface="Wingdings" pitchFamily="2" charset="2"/>
              <a:buChar char=""/>
              <a:defRPr/>
            </a:pPr>
            <a:r>
              <a:rPr lang="en-US" sz="1800" dirty="0">
                <a:latin typeface="Palatino" pitchFamily="2" charset="77"/>
                <a:ea typeface="Palatino" pitchFamily="2" charset="77"/>
              </a:rPr>
              <a:t>Interplay of statistical accuracy and device heterogeneity</a:t>
            </a:r>
          </a:p>
          <a:p>
            <a:pPr marL="742950" lvl="1" indent="-285750" eaLnBrk="1" hangingPunct="1">
              <a:buFont typeface="Wingdings" pitchFamily="2" charset="2"/>
              <a:buChar char=""/>
              <a:defRPr/>
            </a:pPr>
            <a:r>
              <a:rPr lang="en-US" sz="1800" dirty="0">
                <a:latin typeface="Palatino" pitchFamily="2" charset="77"/>
                <a:ea typeface="Palatino" pitchFamily="2" charset="77"/>
              </a:rPr>
              <a:t>Privacy-preserving FL</a:t>
            </a:r>
          </a:p>
          <a:p>
            <a:pPr marL="742950" lvl="1" indent="-285750" eaLnBrk="1" hangingPunct="1">
              <a:buFont typeface="Wingdings" pitchFamily="2" charset="2"/>
              <a:buChar char=""/>
              <a:defRPr/>
            </a:pPr>
            <a:r>
              <a:rPr lang="en-US" sz="1800" dirty="0">
                <a:latin typeface="Palatino" pitchFamily="2" charset="77"/>
                <a:ea typeface="Palatino" pitchFamily="2" charset="77"/>
              </a:rPr>
              <a:t>Malicious nodes</a:t>
            </a:r>
          </a:p>
          <a:p>
            <a:pPr marL="742950" lvl="1" indent="-285750" eaLnBrk="1" hangingPunct="1">
              <a:buFont typeface="Wingdings" pitchFamily="2" charset="2"/>
              <a:buChar char=""/>
              <a:defRPr/>
            </a:pPr>
            <a:r>
              <a:rPr lang="en-US" sz="1800" dirty="0">
                <a:latin typeface="Palatino" pitchFamily="2" charset="77"/>
                <a:ea typeface="Palatino" pitchFamily="2" charset="77"/>
              </a:rPr>
              <a:t>General distribution shift</a:t>
            </a:r>
          </a:p>
          <a:p>
            <a:pPr marL="742950" lvl="1" indent="-285750" eaLnBrk="1" hangingPunct="1">
              <a:buFont typeface="Wingdings" pitchFamily="2" charset="2"/>
              <a:buChar char=""/>
              <a:defRPr/>
            </a:pPr>
            <a:r>
              <a:rPr lang="en-US" sz="1800" dirty="0">
                <a:latin typeface="Palatino" pitchFamily="2" charset="77"/>
                <a:ea typeface="Palatino" pitchFamily="2" charset="77"/>
              </a:rPr>
              <a:t>Personalized/Multitask learning</a:t>
            </a:r>
            <a:endParaRPr lang="en-US" sz="1600" dirty="0">
              <a:latin typeface="Palatino" pitchFamily="2" charset="77"/>
              <a:ea typeface="Palatino" pitchFamily="2" charset="77"/>
            </a:endParaRPr>
          </a:p>
          <a:p>
            <a:pPr eaLnBrk="1" hangingPunct="1">
              <a:defRPr/>
            </a:pPr>
            <a:br>
              <a:rPr lang="en-US" sz="1400" dirty="0">
                <a:latin typeface="Times New Roman" charset="0"/>
              </a:rPr>
            </a:br>
            <a:br>
              <a:rPr lang="en-US" sz="1400" dirty="0">
                <a:latin typeface="Times New Roman" charset="0"/>
              </a:rPr>
            </a:br>
            <a:endParaRPr lang="en-US" sz="1400" dirty="0">
              <a:latin typeface="Times New Roman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6A6754-0D58-A34C-9F1F-56193016C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47" y="4689143"/>
            <a:ext cx="1353907" cy="1353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0DFEA2-D31E-4D4E-BC81-52E00386D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071" y="4689144"/>
            <a:ext cx="1256884" cy="13539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276CA4-E4EF-6A44-A67A-BCB748714A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493" b="25293"/>
          <a:stretch/>
        </p:blipFill>
        <p:spPr>
          <a:xfrm>
            <a:off x="7251973" y="4689142"/>
            <a:ext cx="1358627" cy="13539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54D505-4E80-D249-B5E7-55A1EDB9C72C}"/>
              </a:ext>
            </a:extLst>
          </p:cNvPr>
          <p:cNvSpPr txBox="1"/>
          <p:nvPr/>
        </p:nvSpPr>
        <p:spPr>
          <a:xfrm>
            <a:off x="381000" y="6147827"/>
            <a:ext cx="1946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orbel" panose="020B0503020204020204" pitchFamily="34" charset="0"/>
              </a:rPr>
              <a:t>Amirhossein Reisizadeh</a:t>
            </a:r>
          </a:p>
          <a:p>
            <a:pPr algn="ctr"/>
            <a:r>
              <a:rPr lang="en-US" sz="1400" dirty="0">
                <a:latin typeface="Corbel" panose="020B0503020204020204" pitchFamily="34" charset="0"/>
              </a:rPr>
              <a:t>UCSB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1D70A5-2330-AC40-A375-C2282EB3F728}"/>
              </a:ext>
            </a:extLst>
          </p:cNvPr>
          <p:cNvSpPr txBox="1"/>
          <p:nvPr/>
        </p:nvSpPr>
        <p:spPr>
          <a:xfrm>
            <a:off x="5491297" y="6147828"/>
            <a:ext cx="1340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orbel" panose="020B0503020204020204" pitchFamily="34" charset="0"/>
              </a:rPr>
              <a:t>Hamed Hassani</a:t>
            </a:r>
          </a:p>
          <a:p>
            <a:pPr algn="ctr"/>
            <a:r>
              <a:rPr lang="en-US" sz="1400" dirty="0">
                <a:latin typeface="Corbel" panose="020B0503020204020204" pitchFamily="34" charset="0"/>
              </a:rPr>
              <a:t>UPenn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851211-950A-2242-B526-0FAF90092B53}"/>
              </a:ext>
            </a:extLst>
          </p:cNvPr>
          <p:cNvSpPr txBox="1"/>
          <p:nvPr/>
        </p:nvSpPr>
        <p:spPr>
          <a:xfrm>
            <a:off x="7296917" y="6147827"/>
            <a:ext cx="1165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orbel" panose="020B0503020204020204" pitchFamily="34" charset="0"/>
              </a:rPr>
              <a:t>Ali Jadbabaie</a:t>
            </a:r>
          </a:p>
          <a:p>
            <a:pPr algn="ctr"/>
            <a:r>
              <a:rPr lang="en-US" sz="1400" dirty="0">
                <a:latin typeface="Corbel" panose="020B0503020204020204" pitchFamily="34" charset="0"/>
              </a:rPr>
              <a:t>MIT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3FAC42-6369-274D-814C-B09C48CC06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87" y="4689142"/>
            <a:ext cx="1353907" cy="13539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FA29CB-1073-8B4D-BFAB-CD80E01F4DFE}"/>
              </a:ext>
            </a:extLst>
          </p:cNvPr>
          <p:cNvSpPr txBox="1"/>
          <p:nvPr/>
        </p:nvSpPr>
        <p:spPr>
          <a:xfrm>
            <a:off x="2501771" y="6152217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orbel" panose="020B0503020204020204" pitchFamily="34" charset="0"/>
              </a:rPr>
              <a:t>Farzan </a:t>
            </a:r>
            <a:r>
              <a:rPr lang="en-US" sz="1400" dirty="0" err="1">
                <a:latin typeface="Corbel" panose="020B0503020204020204" pitchFamily="34" charset="0"/>
              </a:rPr>
              <a:t>Farnia</a:t>
            </a:r>
            <a:endParaRPr lang="en-US" sz="1400" dirty="0">
              <a:latin typeface="Corbel" panose="020B0503020204020204" pitchFamily="34" charset="0"/>
            </a:endParaRPr>
          </a:p>
          <a:p>
            <a:pPr algn="ctr"/>
            <a:r>
              <a:rPr lang="en-US" sz="1400" dirty="0">
                <a:latin typeface="Corbel" panose="020B0503020204020204" pitchFamily="34" charset="0"/>
              </a:rPr>
              <a:t>MIT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5D4628-B6FC-B94A-8B39-45658D9F65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757" y="4651720"/>
            <a:ext cx="1391329" cy="13913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72E7D1A-68A3-A04A-84D5-E2888906066B}"/>
              </a:ext>
            </a:extLst>
          </p:cNvPr>
          <p:cNvSpPr txBox="1"/>
          <p:nvPr/>
        </p:nvSpPr>
        <p:spPr>
          <a:xfrm>
            <a:off x="3916383" y="6152217"/>
            <a:ext cx="1345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orbel" panose="020B0503020204020204" pitchFamily="34" charset="0"/>
              </a:rPr>
              <a:t>Aryan Mokhtari</a:t>
            </a:r>
          </a:p>
          <a:p>
            <a:pPr algn="ctr"/>
            <a:r>
              <a:rPr lang="en-US" sz="1400" dirty="0">
                <a:latin typeface="Corbel" panose="020B0503020204020204" pitchFamily="34" charset="0"/>
              </a:rPr>
              <a:t>UT Austin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528EFD-4B5E-BC49-88AA-B11B59F4C5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90848">
            <a:off x="6545083" y="1074509"/>
            <a:ext cx="2350129" cy="156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8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9" grpId="1"/>
      <p:bldP spid="10" grpId="1"/>
      <p:bldP spid="15" grpId="1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Line 2">
            <a:extLst>
              <a:ext uri="{FF2B5EF4-FFF2-40B4-BE49-F238E27FC236}">
                <a16:creationId xmlns:a16="http://schemas.microsoft.com/office/drawing/2014/main" id="{F2BDC7BC-8BD6-7849-B33D-EA07B6E6845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6" name="Text Box 7">
            <a:extLst>
              <a:ext uri="{FF2B5EF4-FFF2-40B4-BE49-F238E27FC236}">
                <a16:creationId xmlns:a16="http://schemas.microsoft.com/office/drawing/2014/main" id="{9402FE4A-13B2-D344-9C84-56C1D7D0E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2950"/>
            <a:ext cx="944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000" dirty="0">
                <a:latin typeface="Palatino" pitchFamily="2" charset="77"/>
                <a:ea typeface="Palatino" pitchFamily="2" charset="77"/>
              </a:rPr>
              <a:t>Federated Learning</a:t>
            </a:r>
            <a:endParaRPr lang="en-US" altLang="en-US" sz="12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8BC286-4396-EC42-A94E-4279FB3E3F4F}"/>
              </a:ext>
            </a:extLst>
          </p:cNvPr>
          <p:cNvGrpSpPr/>
          <p:nvPr/>
        </p:nvGrpSpPr>
        <p:grpSpPr>
          <a:xfrm>
            <a:off x="3449028" y="854318"/>
            <a:ext cx="5510004" cy="5842815"/>
            <a:chOff x="3454547" y="855190"/>
            <a:chExt cx="5510004" cy="5842815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3C104A8-7357-5F4C-8BE0-2E42508DF86B}"/>
                </a:ext>
              </a:extLst>
            </p:cNvPr>
            <p:cNvSpPr/>
            <p:nvPr/>
          </p:nvSpPr>
          <p:spPr>
            <a:xfrm>
              <a:off x="3454547" y="1037410"/>
              <a:ext cx="5510004" cy="5660595"/>
            </a:xfrm>
            <a:prstGeom prst="roundRect">
              <a:avLst>
                <a:gd name="adj" fmla="val 2363"/>
              </a:avLst>
            </a:prstGeom>
            <a:solidFill>
              <a:schemeClr val="accent1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orbel" panose="020B0503020204020204" pitchFamily="34" charset="0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40A24E57-D0D6-E44D-93FE-04DC6D029970}"/>
                </a:ext>
              </a:extLst>
            </p:cNvPr>
            <p:cNvSpPr/>
            <p:nvPr/>
          </p:nvSpPr>
          <p:spPr>
            <a:xfrm>
              <a:off x="5160101" y="855190"/>
              <a:ext cx="2001795" cy="34887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Federated Learning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1C58EA-0E4D-1F4E-901E-4FBC69107F85}"/>
              </a:ext>
            </a:extLst>
          </p:cNvPr>
          <p:cNvGrpSpPr/>
          <p:nvPr/>
        </p:nvGrpSpPr>
        <p:grpSpPr>
          <a:xfrm>
            <a:off x="187960" y="855317"/>
            <a:ext cx="3166251" cy="5841816"/>
            <a:chOff x="187960" y="855317"/>
            <a:chExt cx="3166251" cy="5841816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2D130262-6D5E-5848-ABE0-8CAAA6EC1F8F}"/>
                </a:ext>
              </a:extLst>
            </p:cNvPr>
            <p:cNvSpPr/>
            <p:nvPr/>
          </p:nvSpPr>
          <p:spPr>
            <a:xfrm>
              <a:off x="187960" y="1040886"/>
              <a:ext cx="3166251" cy="5656247"/>
            </a:xfrm>
            <a:prstGeom prst="roundRect">
              <a:avLst>
                <a:gd name="adj" fmla="val 3914"/>
              </a:avLst>
            </a:prstGeom>
            <a:solidFill>
              <a:schemeClr val="accent1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orbel" panose="020B0503020204020204" pitchFamily="34" charset="0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C646DAC-5993-4748-8159-4978BE3EF104}"/>
                </a:ext>
              </a:extLst>
            </p:cNvPr>
            <p:cNvSpPr/>
            <p:nvPr/>
          </p:nvSpPr>
          <p:spPr>
            <a:xfrm>
              <a:off x="308795" y="855317"/>
              <a:ext cx="3043132" cy="34887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Centralized Machine Learning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533F53F-4AFD-4242-9761-248046F58872}"/>
              </a:ext>
            </a:extLst>
          </p:cNvPr>
          <p:cNvSpPr txBox="1"/>
          <p:nvPr/>
        </p:nvSpPr>
        <p:spPr>
          <a:xfrm>
            <a:off x="366538" y="4149736"/>
            <a:ext cx="2990242" cy="195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600" dirty="0">
                <a:latin typeface="Palatino" pitchFamily="2" charset="77"/>
                <a:ea typeface="Palatino" pitchFamily="2" charset="77"/>
              </a:rPr>
              <a:t>Learning a shared model</a:t>
            </a:r>
          </a:p>
          <a:p>
            <a:pPr marL="214313" indent="-214313">
              <a:lnSpc>
                <a:spcPct val="150000"/>
              </a:lnSpc>
              <a:buClr>
                <a:srgbClr val="FF0000"/>
              </a:buClr>
              <a:buFont typeface="Zapf Dingbats"/>
              <a:buChar char="✘"/>
            </a:pPr>
            <a:endParaRPr lang="en-US" sz="1600" dirty="0">
              <a:latin typeface="Palatino" pitchFamily="2" charset="77"/>
              <a:ea typeface="Palatino" pitchFamily="2" charset="77"/>
            </a:endParaRPr>
          </a:p>
          <a:p>
            <a:pPr marL="214313" indent="-214313">
              <a:lnSpc>
                <a:spcPct val="150000"/>
              </a:lnSpc>
              <a:buClr>
                <a:srgbClr val="FF0000"/>
              </a:buClr>
              <a:buFont typeface="Zapf Dingbats"/>
              <a:buChar char="✘"/>
            </a:pPr>
            <a:r>
              <a:rPr lang="en-US" sz="1600" dirty="0">
                <a:latin typeface="Palatino" pitchFamily="2" charset="77"/>
                <a:ea typeface="Palatino" pitchFamily="2" charset="77"/>
              </a:rPr>
              <a:t>Privacy-sensitive content</a:t>
            </a:r>
          </a:p>
          <a:p>
            <a:pPr marL="214313" indent="-214313">
              <a:lnSpc>
                <a:spcPct val="150000"/>
              </a:lnSpc>
              <a:buClr>
                <a:srgbClr val="FF0000"/>
              </a:buClr>
              <a:buFont typeface="Zapf Dingbats"/>
              <a:buChar char="✘"/>
            </a:pPr>
            <a:r>
              <a:rPr lang="en-US" sz="1600" dirty="0">
                <a:latin typeface="Palatino" pitchFamily="2" charset="77"/>
                <a:ea typeface="Palatino" pitchFamily="2" charset="77"/>
              </a:rPr>
              <a:t>High uplink communication</a:t>
            </a:r>
          </a:p>
          <a:p>
            <a:pPr marL="214313" indent="-214313">
              <a:lnSpc>
                <a:spcPct val="150000"/>
              </a:lnSpc>
              <a:buClr>
                <a:srgbClr val="FF0000"/>
              </a:buClr>
              <a:buFont typeface="Zapf Dingbats"/>
              <a:buChar char="✘"/>
            </a:pPr>
            <a:r>
              <a:rPr lang="en-US" sz="1600" dirty="0">
                <a:latin typeface="Palatino" pitchFamily="2" charset="77"/>
                <a:ea typeface="Palatino" pitchFamily="2" charset="77"/>
              </a:rPr>
              <a:t>Slow training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791AB3-3420-B546-B1A5-F6161CD01E3A}"/>
              </a:ext>
            </a:extLst>
          </p:cNvPr>
          <p:cNvGrpSpPr/>
          <p:nvPr/>
        </p:nvGrpSpPr>
        <p:grpSpPr>
          <a:xfrm>
            <a:off x="401979" y="1548961"/>
            <a:ext cx="2680300" cy="1876695"/>
            <a:chOff x="718061" y="1607498"/>
            <a:chExt cx="3573733" cy="250226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BDB4602-9A11-2748-8058-09D7980CA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7607" y="1607498"/>
              <a:ext cx="764812" cy="76481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572D78-A23D-2349-832F-87F2B866B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584095" y="3028181"/>
              <a:ext cx="707699" cy="70769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7150081-D380-294D-A04F-83B538240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265567" y="3402059"/>
              <a:ext cx="707699" cy="70769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714DE03-8E16-A146-8269-3833CCFDE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18061" y="2900656"/>
              <a:ext cx="707699" cy="70769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12FE8D5-48EB-614B-939E-7D3532287F7C}"/>
              </a:ext>
            </a:extLst>
          </p:cNvPr>
          <p:cNvGrpSpPr>
            <a:grpSpLocks noChangeAspect="1"/>
          </p:cNvGrpSpPr>
          <p:nvPr/>
        </p:nvGrpSpPr>
        <p:grpSpPr>
          <a:xfrm>
            <a:off x="2421954" y="3202040"/>
            <a:ext cx="738361" cy="551214"/>
            <a:chOff x="4731896" y="3551375"/>
            <a:chExt cx="1187850" cy="88677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58A6002-308A-8040-B866-E89F5B935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724"/>
            <a:stretch/>
          </p:blipFill>
          <p:spPr>
            <a:xfrm>
              <a:off x="5065854" y="3551375"/>
              <a:ext cx="853892" cy="56739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06EA25A-97AA-7244-99AF-2C417E4202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502" r="16131"/>
            <a:stretch/>
          </p:blipFill>
          <p:spPr>
            <a:xfrm>
              <a:off x="4898875" y="3682763"/>
              <a:ext cx="853892" cy="56739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ACCCE23-1E98-DB4E-8CB2-57847BF4F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895"/>
            <a:stretch/>
          </p:blipFill>
          <p:spPr>
            <a:xfrm>
              <a:off x="4731896" y="3872509"/>
              <a:ext cx="853892" cy="565641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A54CE85-45A9-C44B-8584-6BFEF087BC93}"/>
              </a:ext>
            </a:extLst>
          </p:cNvPr>
          <p:cNvGrpSpPr>
            <a:grpSpLocks noChangeAspect="1"/>
          </p:cNvGrpSpPr>
          <p:nvPr/>
        </p:nvGrpSpPr>
        <p:grpSpPr>
          <a:xfrm>
            <a:off x="330722" y="3145247"/>
            <a:ext cx="747902" cy="537212"/>
            <a:chOff x="1787772" y="3159871"/>
            <a:chExt cx="1203200" cy="86424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E23D064-DB55-174E-BFDF-18B2EA92B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35645" y="3159871"/>
              <a:ext cx="855327" cy="57021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C1B3307-46AA-FB49-9F3D-894B5B4691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5158"/>
            <a:stretch/>
          </p:blipFill>
          <p:spPr>
            <a:xfrm>
              <a:off x="1947668" y="3297630"/>
              <a:ext cx="853891" cy="56739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C9B0B35-454E-B149-9AE6-DCEF1CCB2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87772" y="3455608"/>
              <a:ext cx="853892" cy="56851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367ADD6-9FD3-4644-A91A-C5F7DC643A56}"/>
              </a:ext>
            </a:extLst>
          </p:cNvPr>
          <p:cNvGrpSpPr>
            <a:grpSpLocks noChangeAspect="1"/>
          </p:cNvGrpSpPr>
          <p:nvPr/>
        </p:nvGrpSpPr>
        <p:grpSpPr>
          <a:xfrm>
            <a:off x="1472471" y="3517856"/>
            <a:ext cx="634568" cy="450628"/>
            <a:chOff x="3327113" y="3865025"/>
            <a:chExt cx="1020871" cy="72495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8DCBECC-CCE5-F547-8D7A-6E60D5F86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7671"/>
            <a:stretch/>
          </p:blipFill>
          <p:spPr>
            <a:xfrm>
              <a:off x="3494093" y="3865025"/>
              <a:ext cx="853891" cy="5673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8D3DDEA-5E97-C24E-92BA-9D74047DAE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0149" r="5302"/>
            <a:stretch/>
          </p:blipFill>
          <p:spPr>
            <a:xfrm>
              <a:off x="3327113" y="4022584"/>
              <a:ext cx="853892" cy="56739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97A423B-E34A-004C-B586-3A35518B7F95}"/>
              </a:ext>
            </a:extLst>
          </p:cNvPr>
          <p:cNvGrpSpPr>
            <a:grpSpLocks noChangeAspect="1"/>
          </p:cNvGrpSpPr>
          <p:nvPr/>
        </p:nvGrpSpPr>
        <p:grpSpPr>
          <a:xfrm>
            <a:off x="2103412" y="1425681"/>
            <a:ext cx="656249" cy="483524"/>
            <a:chOff x="832347" y="2180481"/>
            <a:chExt cx="1055752" cy="77787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21885D2-B64C-4D45-B4B6-FCF7FD45E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5158"/>
            <a:stretch/>
          </p:blipFill>
          <p:spPr>
            <a:xfrm>
              <a:off x="1034208" y="2180481"/>
              <a:ext cx="853891" cy="567395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5AAEB75-717E-BC48-8A8C-8BFDB3880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9149" y="2210587"/>
              <a:ext cx="855327" cy="57021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3F7C1E6-94A4-3E4C-BCE0-A4F8444E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4870" y="2252732"/>
              <a:ext cx="853892" cy="568512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3AD0A34-48E3-CD41-8491-0CE72719E6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7671"/>
            <a:stretch/>
          </p:blipFill>
          <p:spPr>
            <a:xfrm>
              <a:off x="942714" y="2284968"/>
              <a:ext cx="853891" cy="567397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D8BF614-D406-7946-B0CF-030488253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502" r="16131"/>
            <a:stretch/>
          </p:blipFill>
          <p:spPr>
            <a:xfrm>
              <a:off x="903216" y="2313961"/>
              <a:ext cx="853892" cy="56739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7E6743C-740B-1646-8CC6-6F66ED44B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724"/>
            <a:stretch/>
          </p:blipFill>
          <p:spPr>
            <a:xfrm>
              <a:off x="879593" y="2337156"/>
              <a:ext cx="853892" cy="56739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454BC0-5738-1447-9144-0C7E671D3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895"/>
            <a:stretch/>
          </p:blipFill>
          <p:spPr>
            <a:xfrm>
              <a:off x="855970" y="2365282"/>
              <a:ext cx="853892" cy="56564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2DB569C-C183-604F-9B6D-0F6E96EDA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0149" r="5302"/>
            <a:stretch/>
          </p:blipFill>
          <p:spPr>
            <a:xfrm>
              <a:off x="832347" y="2390963"/>
              <a:ext cx="853892" cy="567396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110661E3-6525-4542-9031-7EE0FDD76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626" y="1566934"/>
            <a:ext cx="573609" cy="57360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F6A6F3B-69A1-B24A-B28C-E0186B3A3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34176" y="2396867"/>
            <a:ext cx="530774" cy="53077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A45959F-821A-5E48-B61E-6EA115382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81801" y="2755192"/>
            <a:ext cx="530774" cy="53077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01991B6-B503-4B4E-980B-D2C30CDAD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52514" y="2532867"/>
            <a:ext cx="530774" cy="530774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0D868AD1-EE1A-874E-AECD-580475686FFB}"/>
              </a:ext>
            </a:extLst>
          </p:cNvPr>
          <p:cNvGrpSpPr>
            <a:grpSpLocks noChangeAspect="1"/>
          </p:cNvGrpSpPr>
          <p:nvPr/>
        </p:nvGrpSpPr>
        <p:grpSpPr>
          <a:xfrm>
            <a:off x="7250795" y="3018522"/>
            <a:ext cx="738361" cy="551214"/>
            <a:chOff x="4731896" y="3551375"/>
            <a:chExt cx="1187850" cy="886775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AFE667A-B5D9-2A40-96C0-2C07F6EB3C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724"/>
            <a:stretch/>
          </p:blipFill>
          <p:spPr>
            <a:xfrm>
              <a:off x="5065854" y="3551375"/>
              <a:ext cx="853892" cy="567397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90B268D-7536-F748-8A03-09BD29DC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502" r="16131"/>
            <a:stretch/>
          </p:blipFill>
          <p:spPr>
            <a:xfrm>
              <a:off x="4898875" y="3682763"/>
              <a:ext cx="853892" cy="56739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13C5162-BBFE-CB43-AAB3-5A60048B8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895"/>
            <a:stretch/>
          </p:blipFill>
          <p:spPr>
            <a:xfrm>
              <a:off x="4731896" y="3872509"/>
              <a:ext cx="853892" cy="565641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CA889CB-4AF8-3744-9585-DF2FB6FD62C7}"/>
              </a:ext>
            </a:extLst>
          </p:cNvPr>
          <p:cNvGrpSpPr>
            <a:grpSpLocks noChangeAspect="1"/>
          </p:cNvGrpSpPr>
          <p:nvPr/>
        </p:nvGrpSpPr>
        <p:grpSpPr>
          <a:xfrm>
            <a:off x="4342708" y="3137228"/>
            <a:ext cx="747902" cy="537212"/>
            <a:chOff x="1787772" y="3159871"/>
            <a:chExt cx="1203200" cy="864249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8CB4EBA1-9442-4D48-8F28-566D271CF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35645" y="3159871"/>
              <a:ext cx="855327" cy="570217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63B4A69-66E2-1140-880E-29C4A72FC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5158"/>
            <a:stretch/>
          </p:blipFill>
          <p:spPr>
            <a:xfrm>
              <a:off x="1947668" y="3297630"/>
              <a:ext cx="853891" cy="567395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6C1CF53-BEAA-7143-9AAB-840087C8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87772" y="3455608"/>
              <a:ext cx="853892" cy="568512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C5638CB-C395-C94D-82F6-7BEE149E64CB}"/>
              </a:ext>
            </a:extLst>
          </p:cNvPr>
          <p:cNvGrpSpPr>
            <a:grpSpLocks noChangeAspect="1"/>
          </p:cNvGrpSpPr>
          <p:nvPr/>
        </p:nvGrpSpPr>
        <p:grpSpPr>
          <a:xfrm>
            <a:off x="5786299" y="3412419"/>
            <a:ext cx="634568" cy="450628"/>
            <a:chOff x="3327113" y="3865025"/>
            <a:chExt cx="1020871" cy="724955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06EF67C-3DFC-604E-97B7-ABEDA4CC9B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7671"/>
            <a:stretch/>
          </p:blipFill>
          <p:spPr>
            <a:xfrm>
              <a:off x="3494093" y="3865025"/>
              <a:ext cx="853891" cy="567397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D3947553-9842-7044-97A8-66EC9B9DD2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0149" r="5302"/>
            <a:stretch/>
          </p:blipFill>
          <p:spPr>
            <a:xfrm>
              <a:off x="3327113" y="4022584"/>
              <a:ext cx="853892" cy="567396"/>
            </a:xfrm>
            <a:prstGeom prst="rect">
              <a:avLst/>
            </a:prstGeom>
          </p:spPr>
        </p:pic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26243889-21D1-B440-BB3F-44B051BA4E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18652" y="1511339"/>
            <a:ext cx="132088" cy="16877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B62CD45-A990-8E4E-9B10-F2709E8B09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8049" y="3759353"/>
            <a:ext cx="132088" cy="16877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849378F-6F63-C541-B21D-F01A14D3F4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20255" y="3960676"/>
            <a:ext cx="132088" cy="16877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92EF9B6-910B-3C4A-845B-8306AE1DD6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29843" y="3661692"/>
            <a:ext cx="132088" cy="168779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933F2A7C-D160-2041-8E4A-42A08910567E}"/>
              </a:ext>
            </a:extLst>
          </p:cNvPr>
          <p:cNvGrpSpPr/>
          <p:nvPr/>
        </p:nvGrpSpPr>
        <p:grpSpPr>
          <a:xfrm>
            <a:off x="4446418" y="3730000"/>
            <a:ext cx="687302" cy="227484"/>
            <a:chOff x="5329821" y="3977727"/>
            <a:chExt cx="916402" cy="303312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0E38EA1-F68C-DF4E-A28F-54AE38E79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835284" y="3977727"/>
              <a:ext cx="410939" cy="303312"/>
            </a:xfrm>
            <a:prstGeom prst="rect">
              <a:avLst/>
            </a:prstGeom>
          </p:spPr>
        </p:pic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0067248A-0F2B-3642-940C-C77258E798F3}"/>
                </a:ext>
              </a:extLst>
            </p:cNvPr>
            <p:cNvCxnSpPr>
              <a:cxnSpLocks/>
            </p:cNvCxnSpPr>
            <p:nvPr/>
          </p:nvCxnSpPr>
          <p:spPr>
            <a:xfrm>
              <a:off x="5329821" y="4144425"/>
              <a:ext cx="423856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AF24907-65BD-7940-A009-B221521ABEE5}"/>
              </a:ext>
            </a:extLst>
          </p:cNvPr>
          <p:cNvGrpSpPr/>
          <p:nvPr/>
        </p:nvGrpSpPr>
        <p:grpSpPr>
          <a:xfrm>
            <a:off x="5886435" y="3932359"/>
            <a:ext cx="666224" cy="227484"/>
            <a:chOff x="6730717" y="4514967"/>
            <a:chExt cx="888299" cy="303312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150746E-6EA4-C346-931F-04FEEAB99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08077" y="4514967"/>
              <a:ext cx="410939" cy="303312"/>
            </a:xfrm>
            <a:prstGeom prst="rect">
              <a:avLst/>
            </a:prstGeom>
          </p:spPr>
        </p:pic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0E62C828-57C9-AE41-8DC7-5D350AF5E3D1}"/>
                </a:ext>
              </a:extLst>
            </p:cNvPr>
            <p:cNvCxnSpPr>
              <a:cxnSpLocks/>
            </p:cNvCxnSpPr>
            <p:nvPr/>
          </p:nvCxnSpPr>
          <p:spPr>
            <a:xfrm>
              <a:off x="6730717" y="4671228"/>
              <a:ext cx="423856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321C269-AD94-7A4B-B42A-46F7EA5B5285}"/>
              </a:ext>
            </a:extLst>
          </p:cNvPr>
          <p:cNvGrpSpPr/>
          <p:nvPr/>
        </p:nvGrpSpPr>
        <p:grpSpPr>
          <a:xfrm>
            <a:off x="7390834" y="3664094"/>
            <a:ext cx="677264" cy="198131"/>
            <a:chOff x="8025355" y="4204835"/>
            <a:chExt cx="903019" cy="264175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DED2D949-54A2-3245-B87A-E8346485D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517435" y="4204835"/>
              <a:ext cx="410939" cy="264175"/>
            </a:xfrm>
            <a:prstGeom prst="rect">
              <a:avLst/>
            </a:prstGeom>
          </p:spPr>
        </p:pic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0B208D2C-6F2F-514C-B935-FB9B1EF3693E}"/>
                </a:ext>
              </a:extLst>
            </p:cNvPr>
            <p:cNvCxnSpPr>
              <a:cxnSpLocks/>
            </p:cNvCxnSpPr>
            <p:nvPr/>
          </p:nvCxnSpPr>
          <p:spPr>
            <a:xfrm>
              <a:off x="8025355" y="4304349"/>
              <a:ext cx="423856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853AEC13-03C8-3F45-9C76-D681CEC3224C}"/>
              </a:ext>
            </a:extLst>
          </p:cNvPr>
          <p:cNvCxnSpPr>
            <a:cxnSpLocks/>
          </p:cNvCxnSpPr>
          <p:nvPr/>
        </p:nvCxnSpPr>
        <p:spPr>
          <a:xfrm>
            <a:off x="6805519" y="1594460"/>
            <a:ext cx="317892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895FB677-51C9-514F-A5A1-19E36624BE8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06976" y="1475601"/>
            <a:ext cx="1408934" cy="22748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6373ACE-5BD9-4748-841C-09A12999CC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19547" y="1508315"/>
            <a:ext cx="132088" cy="16877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64FE1DB-F09B-FE49-A147-B0D2BE76EA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18652" y="1509495"/>
            <a:ext cx="132088" cy="16877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08BFE35-F0FE-764B-9FF4-D8A581E6CD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18738" y="1511545"/>
            <a:ext cx="132088" cy="16877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4E1721A9-6965-BD4D-804D-FC80BB45DC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6111" y="3730277"/>
            <a:ext cx="308204" cy="22748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1C951F4-1DE2-FD47-B944-956A3952EA4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42344" y="3931324"/>
            <a:ext cx="308204" cy="22748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275E357D-8D61-ED4C-B5A0-A2BF6F51B7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59893" y="3661692"/>
            <a:ext cx="308204" cy="198131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AD9E311D-BEC0-BE42-AB9F-EA242FCFECBD}"/>
              </a:ext>
            </a:extLst>
          </p:cNvPr>
          <p:cNvGrpSpPr>
            <a:grpSpLocks noChangeAspect="1"/>
          </p:cNvGrpSpPr>
          <p:nvPr/>
        </p:nvGrpSpPr>
        <p:grpSpPr>
          <a:xfrm>
            <a:off x="2408223" y="3204021"/>
            <a:ext cx="738361" cy="551214"/>
            <a:chOff x="4731896" y="3551375"/>
            <a:chExt cx="1187850" cy="886775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36FA4F9E-980A-5140-B3B3-86066C017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724"/>
            <a:stretch/>
          </p:blipFill>
          <p:spPr>
            <a:xfrm>
              <a:off x="5065854" y="3551375"/>
              <a:ext cx="853892" cy="567397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CBF8175C-EA28-2F40-9F7F-99BAF63B3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502" r="16131"/>
            <a:stretch/>
          </p:blipFill>
          <p:spPr>
            <a:xfrm>
              <a:off x="4898875" y="3682763"/>
              <a:ext cx="853892" cy="567398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49D3A98A-2F0F-BD4D-BA60-F93325500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895"/>
            <a:stretch/>
          </p:blipFill>
          <p:spPr>
            <a:xfrm>
              <a:off x="4731896" y="3872509"/>
              <a:ext cx="853892" cy="565641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19C3BE36-3197-A44C-9F43-BF63A2A24D69}"/>
              </a:ext>
            </a:extLst>
          </p:cNvPr>
          <p:cNvGrpSpPr>
            <a:grpSpLocks noChangeAspect="1"/>
          </p:cNvGrpSpPr>
          <p:nvPr/>
        </p:nvGrpSpPr>
        <p:grpSpPr>
          <a:xfrm>
            <a:off x="313291" y="3145247"/>
            <a:ext cx="747902" cy="537212"/>
            <a:chOff x="1787772" y="3159871"/>
            <a:chExt cx="1203200" cy="864249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2F4DD4C-4E2D-E64E-83CC-0B91D50A8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35645" y="3159871"/>
              <a:ext cx="855327" cy="570217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BFC7D2A0-2735-4344-8E7C-F43FA13D74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5158"/>
            <a:stretch/>
          </p:blipFill>
          <p:spPr>
            <a:xfrm>
              <a:off x="1947668" y="3297630"/>
              <a:ext cx="853891" cy="567395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09ED21E9-C2B7-1D44-B03E-A8B5AC2D2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87772" y="3455608"/>
              <a:ext cx="853892" cy="568512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7F60D39-82FD-9A4A-A2BF-08D8B37A9583}"/>
              </a:ext>
            </a:extLst>
          </p:cNvPr>
          <p:cNvGrpSpPr>
            <a:grpSpLocks noChangeAspect="1"/>
          </p:cNvGrpSpPr>
          <p:nvPr/>
        </p:nvGrpSpPr>
        <p:grpSpPr>
          <a:xfrm>
            <a:off x="1481052" y="3503462"/>
            <a:ext cx="634568" cy="450628"/>
            <a:chOff x="3327113" y="3865025"/>
            <a:chExt cx="1020871" cy="724955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B1EF80A8-8297-B147-A492-F7BDB76B4A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7671"/>
            <a:stretch/>
          </p:blipFill>
          <p:spPr>
            <a:xfrm>
              <a:off x="3494093" y="3865025"/>
              <a:ext cx="853891" cy="567397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4A58C586-BEF1-4B43-A1AF-FD8A3D2E3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0149" r="5302"/>
            <a:stretch/>
          </p:blipFill>
          <p:spPr>
            <a:xfrm>
              <a:off x="3327113" y="4022584"/>
              <a:ext cx="853892" cy="567396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C8ECC66D-902E-EE4F-9CAA-2E2296206D2D}"/>
              </a:ext>
            </a:extLst>
          </p:cNvPr>
          <p:cNvGrpSpPr/>
          <p:nvPr/>
        </p:nvGrpSpPr>
        <p:grpSpPr>
          <a:xfrm>
            <a:off x="2071498" y="2062990"/>
            <a:ext cx="771784" cy="177800"/>
            <a:chOff x="2286330" y="3236379"/>
            <a:chExt cx="771784" cy="177800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A9809937-5234-6D4B-A3DA-08C7CE4BB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286330" y="3236379"/>
              <a:ext cx="152400" cy="177800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EFD477C3-F1F0-C348-8403-3C5EF8744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867614" y="3237652"/>
              <a:ext cx="190500" cy="165100"/>
            </a:xfrm>
            <a:prstGeom prst="rect">
              <a:avLst/>
            </a:prstGeom>
          </p:spPr>
        </p:pic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BC1921BC-88BD-F945-B3C3-F5EAE51AA229}"/>
                </a:ext>
              </a:extLst>
            </p:cNvPr>
            <p:cNvCxnSpPr>
              <a:cxnSpLocks/>
            </p:cNvCxnSpPr>
            <p:nvPr/>
          </p:nvCxnSpPr>
          <p:spPr>
            <a:xfrm>
              <a:off x="2494226" y="3325279"/>
              <a:ext cx="317892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E48DEB75-4D65-FB47-93A2-5838F3CC045F}"/>
              </a:ext>
            </a:extLst>
          </p:cNvPr>
          <p:cNvSpPr txBox="1"/>
          <p:nvPr/>
        </p:nvSpPr>
        <p:spPr>
          <a:xfrm>
            <a:off x="2154730" y="2185174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rbel" panose="020B0503020204020204" pitchFamily="34" charset="0"/>
              </a:rPr>
              <a:t>SGD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A6CA24B-DD6C-C343-AB9B-39D1A9DEE053}"/>
              </a:ext>
            </a:extLst>
          </p:cNvPr>
          <p:cNvSpPr txBox="1"/>
          <p:nvPr/>
        </p:nvSpPr>
        <p:spPr>
          <a:xfrm>
            <a:off x="4375422" y="3915685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rbel" panose="020B0503020204020204" pitchFamily="34" charset="0"/>
              </a:rPr>
              <a:t>SGD</a:t>
            </a:r>
            <a:endParaRPr lang="en-US" sz="1600" dirty="0">
              <a:latin typeface="Corbel" panose="020B0503020204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BBAD48C-AED8-6646-880C-64A5543BCFEC}"/>
              </a:ext>
            </a:extLst>
          </p:cNvPr>
          <p:cNvSpPr txBox="1"/>
          <p:nvPr/>
        </p:nvSpPr>
        <p:spPr>
          <a:xfrm>
            <a:off x="5819511" y="4110669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rbel" panose="020B0503020204020204" pitchFamily="34" charset="0"/>
              </a:rPr>
              <a:t>SGD</a:t>
            </a:r>
            <a:endParaRPr lang="en-US" sz="1600" dirty="0">
              <a:latin typeface="Corbel" panose="020B0503020204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5F913B6-08CA-4348-8A94-EF094C671204}"/>
              </a:ext>
            </a:extLst>
          </p:cNvPr>
          <p:cNvSpPr txBox="1"/>
          <p:nvPr/>
        </p:nvSpPr>
        <p:spPr>
          <a:xfrm>
            <a:off x="7317803" y="3813279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rbel" panose="020B0503020204020204" pitchFamily="34" charset="0"/>
              </a:rPr>
              <a:t>SGD</a:t>
            </a:r>
            <a:endParaRPr lang="en-US" sz="16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3381088C-FB41-C446-A849-1BA467643F81}"/>
                  </a:ext>
                </a:extLst>
              </p:cNvPr>
              <p:cNvSpPr txBox="1"/>
              <p:nvPr/>
            </p:nvSpPr>
            <p:spPr>
              <a:xfrm>
                <a:off x="4059548" y="4700622"/>
                <a:ext cx="4469545" cy="845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Wingdings" pitchFamily="2" charset="2"/>
                  <a:buChar char="Ø"/>
                </a:pPr>
                <a:r>
                  <a:rPr lang="en-US" sz="1600" dirty="0">
                    <a:latin typeface="Palatino" pitchFamily="2" charset="77"/>
                    <a:ea typeface="Palatino" pitchFamily="2" charset="77"/>
                  </a:rPr>
                  <a:t>Download the current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600" dirty="0">
                    <a:latin typeface="Palatino" pitchFamily="2" charset="77"/>
                    <a:ea typeface="Palatino" pitchFamily="2" charset="77"/>
                  </a:rPr>
                  <a:t> from PS</a:t>
                </a:r>
              </a:p>
              <a:p>
                <a:pPr marL="214313" indent="-214313">
                  <a:buFont typeface="Wingdings" pitchFamily="2" charset="2"/>
                  <a:buChar char="Ø"/>
                </a:pPr>
                <a:r>
                  <a:rPr lang="en-US" sz="1600" dirty="0">
                    <a:latin typeface="Palatino" pitchFamily="2" charset="77"/>
                    <a:ea typeface="Palatino" pitchFamily="2" charset="77"/>
                  </a:rPr>
                  <a:t>Using the local data update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sz="1600" dirty="0">
                    <a:latin typeface="Palatino" pitchFamily="2" charset="77"/>
                    <a:ea typeface="Palatino" pitchFamily="2" charset="77"/>
                  </a:rPr>
                  <a:t>  (e.g. SGD)</a:t>
                </a:r>
              </a:p>
              <a:p>
                <a:pPr marL="214313" indent="-214313">
                  <a:buFont typeface="Wingdings" pitchFamily="2" charset="2"/>
                  <a:buChar char="Ø"/>
                </a:pPr>
                <a:r>
                  <a:rPr lang="en-US" sz="1600" dirty="0">
                    <a:latin typeface="Palatino" pitchFamily="2" charset="77"/>
                    <a:ea typeface="Palatino" pitchFamily="2" charset="77"/>
                  </a:rPr>
                  <a:t>Upload the update to PS</a:t>
                </a: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3381088C-FB41-C446-A849-1BA467643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548" y="4700622"/>
                <a:ext cx="4469545" cy="845168"/>
              </a:xfrm>
              <a:prstGeom prst="rect">
                <a:avLst/>
              </a:prstGeom>
              <a:blipFill>
                <a:blip r:embed="rId20"/>
                <a:stretch>
                  <a:fillRect l="-568" t="-303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A47602A2-1CA5-EA4C-96C9-5D69FCB49FF0}"/>
                  </a:ext>
                </a:extLst>
              </p:cNvPr>
              <p:cNvSpPr txBox="1"/>
              <p:nvPr/>
            </p:nvSpPr>
            <p:spPr>
              <a:xfrm>
                <a:off x="3763412" y="4388892"/>
                <a:ext cx="200179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Palatino" pitchFamily="2" charset="77"/>
                    <a:ea typeface="Palatino" pitchFamily="2" charset="77"/>
                  </a:rPr>
                  <a:t>At each device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600" dirty="0">
                    <a:latin typeface="Palatino" pitchFamily="2" charset="77"/>
                    <a:ea typeface="Palatino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A47602A2-1CA5-EA4C-96C9-5D69FCB49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3412" y="4388892"/>
                <a:ext cx="2001795" cy="338554"/>
              </a:xfrm>
              <a:prstGeom prst="rect">
                <a:avLst/>
              </a:prstGeom>
              <a:blipFill>
                <a:blip r:embed="rId21"/>
                <a:stretch>
                  <a:fillRect l="-1899" t="-3704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971B8CEC-0CF5-5345-9D3E-587C15DBAB27}"/>
                  </a:ext>
                </a:extLst>
              </p:cNvPr>
              <p:cNvSpPr txBox="1"/>
              <p:nvPr/>
            </p:nvSpPr>
            <p:spPr>
              <a:xfrm>
                <a:off x="4018674" y="5923831"/>
                <a:ext cx="286879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Wingdings" pitchFamily="2" charset="2"/>
                  <a:buChar char="Ø"/>
                </a:pPr>
                <a:r>
                  <a:rPr lang="en-US" sz="1600" dirty="0">
                    <a:latin typeface="Palatino" pitchFamily="2" charset="77"/>
                    <a:ea typeface="Palatino" pitchFamily="2" charset="77"/>
                  </a:rPr>
                  <a:t>Aggregates the updates</a:t>
                </a:r>
              </a:p>
              <a:p>
                <a:pPr marL="214313" indent="-214313">
                  <a:buFont typeface="Wingdings" pitchFamily="2" charset="2"/>
                  <a:buChar char="Ø"/>
                </a:pPr>
                <a:r>
                  <a:rPr lang="en-US" sz="1600" dirty="0">
                    <a:latin typeface="Palatino" pitchFamily="2" charset="77"/>
                    <a:ea typeface="Palatino" pitchFamily="2" charset="77"/>
                  </a:rPr>
                  <a:t>Obtains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sz="1600" dirty="0"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971B8CEC-0CF5-5345-9D3E-587C15DBA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8674" y="5923831"/>
                <a:ext cx="2868798" cy="584775"/>
              </a:xfrm>
              <a:prstGeom prst="rect">
                <a:avLst/>
              </a:prstGeom>
              <a:blipFill>
                <a:blip r:embed="rId22"/>
                <a:stretch>
                  <a:fillRect l="-885"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Rectangle 108">
            <a:extLst>
              <a:ext uri="{FF2B5EF4-FFF2-40B4-BE49-F238E27FC236}">
                <a16:creationId xmlns:a16="http://schemas.microsoft.com/office/drawing/2014/main" id="{C7E198BB-0D82-E04D-9943-BF082899949D}"/>
              </a:ext>
            </a:extLst>
          </p:cNvPr>
          <p:cNvSpPr/>
          <p:nvPr/>
        </p:nvSpPr>
        <p:spPr>
          <a:xfrm>
            <a:off x="3763412" y="5569363"/>
            <a:ext cx="2501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Palatino" pitchFamily="2" charset="77"/>
                <a:ea typeface="Palatino" pitchFamily="2" charset="77"/>
              </a:rPr>
              <a:t>At parameter server </a:t>
            </a:r>
          </a:p>
        </p:txBody>
      </p:sp>
    </p:spTree>
    <p:extLst>
      <p:ext uri="{BB962C8B-B14F-4D97-AF65-F5344CB8AC3E}">
        <p14:creationId xmlns:p14="http://schemas.microsoft.com/office/powerpoint/2010/main" val="211854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81481E-6 C -0.0033 -0.0426 -0.0066 -0.08496 2.77778E-7 -0.11413 C 0.0066 -0.14283 0.02205 -0.15649 0.04028 -0.17362 C 0.05851 -0.19098 0.08403 -0.20463 0.10972 -0.21806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5" y="-1090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3.33333E-6 C 0.00104 -0.03264 0.0026 -0.06504 0.00243 -0.09606 C 0.00208 -0.12731 0.00017 -0.15856 -0.00122 -0.18773 C -0.0026 -0.21666 -0.00434 -0.24375 -0.00608 -0.27014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351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C 0.00173 -0.02963 0.0033 -0.05902 -0.00295 -0.08726 C -0.0092 -0.11574 -0.01893 -0.14606 -0.03733 -0.17106 C -0.05608 -0.19583 -0.08524 -0.21643 -0.11441 -0.23657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0" y="-1182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07407E-6 C -0.04393 0.01551 -0.08768 0.03171 -0.12014 0.06018 C -0.15261 0.08935 -0.17309 0.13263 -0.19462 0.17314 C -0.21615 0.21388 -0.24063 0.28287 -0.25747 0.32824 " pathEditMode="relative" rAng="0" ptsTypes="AAAA">
                                      <p:cBhvr>
                                        <p:cTn id="8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82" y="1641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8"/>
                                            </p:cond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59259E-6 C -0.00382 0.00926 -0.03142 0.00926 -0.04218 0.04791 C -0.05312 0.08611 -0.04548 0.14398 -0.05712 0.19213 C -0.06857 0.23912 -0.09114 0.32129 -0.09826 0.35764 " pathEditMode="relative" rAng="1140000" ptsTypes="AAAA">
                                      <p:cBhvr>
                                        <p:cTn id="9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738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0"/>
                                            </p:cond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7 C 0.04132 0.02569 0.05295 0.03958 0.06927 0.07014 C 0.08577 0.10069 0.09896 0.13333 0.09896 0.18241 C 0.09896 0.23125 0.06962 0.28889 0.06563 0.31204 " pathEditMode="relative" rAng="0" ptsTypes="AAAA">
                                      <p:cBhvr>
                                        <p:cTn id="9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3" y="1562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C -0.00469 -0.06436 -0.00781 -0.09167 -0.00087 -0.13611 C 0.0066 -0.18079 0.03368 -0.21042 0.04791 -0.22986 C 0.0625 -0.25047 0.11962 -0.2875 0.13455 -0.2875 " pathEditMode="relative" rAng="0" ptsTypes="AAAA">
                                      <p:cBhvr>
                                        <p:cTn id="129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6" y="-1437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C -0.00226 -0.03541 -0.0151 -0.04444 -0.0184 -0.0905 C -0.02205 -0.13587 -0.02708 -0.12962 -0.02483 -0.18101 C -0.03108 -0.22592 -0.01563 -0.2868 -0.02309 -0.3199 " pathEditMode="relative" rAng="0" ptsTypes="AAAA">
                                      <p:cBhvr>
                                        <p:cTn id="13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-1599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0"/>
                                            </p:cond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3.7037E-7 C 0.00122 -0.04931 -0.00798 -0.075 -0.01736 -0.11944 C -0.02673 -0.16343 -0.04132 -0.19352 -0.0651 -0.22569 C -0.08854 -0.2581 -0.14635 -0.25949 -0.18038 -0.27824 " pathEditMode="relative" rAng="0" ptsTypes="AAAA">
                                      <p:cBhvr>
                                        <p:cTn id="13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-1391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2"/>
                                            </p:cond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3" grpId="0"/>
      <p:bldP spid="104" grpId="0"/>
      <p:bldP spid="105" grpId="0"/>
      <p:bldP spid="108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7">
            <a:extLst>
              <a:ext uri="{FF2B5EF4-FFF2-40B4-BE49-F238E27FC236}">
                <a16:creationId xmlns:a16="http://schemas.microsoft.com/office/drawing/2014/main" id="{9402FE4A-13B2-D344-9C84-56C1D7D0E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2950"/>
            <a:ext cx="944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000" dirty="0">
                <a:latin typeface="Palatino" pitchFamily="2" charset="77"/>
                <a:ea typeface="Palatino" pitchFamily="2" charset="77"/>
              </a:rPr>
              <a:t>Federated Learning – Pros and Cons</a:t>
            </a:r>
            <a:endParaRPr lang="en-US" altLang="en-US" sz="12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10" name="Line 2">
            <a:extLst>
              <a:ext uri="{FF2B5EF4-FFF2-40B4-BE49-F238E27FC236}">
                <a16:creationId xmlns:a16="http://schemas.microsoft.com/office/drawing/2014/main" id="{634E819D-1ED8-124F-B7BE-D2097D9E6E3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CEDC2AD-AFD4-5A46-8287-60A92816E156}"/>
              </a:ext>
            </a:extLst>
          </p:cNvPr>
          <p:cNvSpPr txBox="1"/>
          <p:nvPr/>
        </p:nvSpPr>
        <p:spPr>
          <a:xfrm>
            <a:off x="3986828" y="1073476"/>
            <a:ext cx="516900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Clr>
                <a:srgbClr val="FF0000"/>
              </a:buClr>
              <a:buFont typeface="Zapf Dingbats"/>
              <a:buChar char="✘"/>
            </a:pPr>
            <a:r>
              <a:rPr lang="en-US" sz="1600" dirty="0">
                <a:latin typeface="Palatino" pitchFamily="2" charset="77"/>
                <a:ea typeface="Palatino" pitchFamily="2" charset="77"/>
              </a:rPr>
              <a:t>Expensive communication</a:t>
            </a:r>
          </a:p>
          <a:p>
            <a:pPr marL="214313" indent="-214313">
              <a:lnSpc>
                <a:spcPct val="150000"/>
              </a:lnSpc>
              <a:buClr>
                <a:srgbClr val="FF0000"/>
              </a:buClr>
              <a:buFont typeface="Zapf Dingbats"/>
              <a:buChar char="✘"/>
            </a:pPr>
            <a:r>
              <a:rPr lang="en-US" sz="1600" dirty="0">
                <a:latin typeface="Palatino" pitchFamily="2" charset="77"/>
                <a:ea typeface="Palatino" pitchFamily="2" charset="77"/>
              </a:rPr>
              <a:t>Privacy leakage</a:t>
            </a:r>
          </a:p>
          <a:p>
            <a:pPr marL="214313" indent="-214313">
              <a:lnSpc>
                <a:spcPct val="150000"/>
              </a:lnSpc>
              <a:buClr>
                <a:srgbClr val="FF0000"/>
              </a:buClr>
              <a:buFont typeface="Zapf Dingbats"/>
              <a:buChar char="✘"/>
            </a:pPr>
            <a:r>
              <a:rPr lang="en-US" sz="1600" dirty="0">
                <a:latin typeface="Palatino" pitchFamily="2" charset="77"/>
                <a:ea typeface="Palatino" pitchFamily="2" charset="77"/>
              </a:rPr>
              <a:t>Highly heterogenous (non-IID) data</a:t>
            </a:r>
          </a:p>
          <a:p>
            <a:pPr marL="214313" indent="-214313">
              <a:lnSpc>
                <a:spcPct val="150000"/>
              </a:lnSpc>
              <a:buClr>
                <a:srgbClr val="FF0000"/>
              </a:buClr>
              <a:buFont typeface="Zapf Dingbats"/>
              <a:buChar char="✘"/>
            </a:pPr>
            <a:r>
              <a:rPr lang="en-US" sz="1600" dirty="0">
                <a:latin typeface="Palatino" pitchFamily="2" charset="77"/>
                <a:ea typeface="Palatino" pitchFamily="2" charset="77"/>
              </a:rPr>
              <a:t>Device heterogeneity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33F462A-D8D2-A84D-A9D0-8348D54E6CB2}"/>
              </a:ext>
            </a:extLst>
          </p:cNvPr>
          <p:cNvSpPr txBox="1"/>
          <p:nvPr/>
        </p:nvSpPr>
        <p:spPr>
          <a:xfrm>
            <a:off x="493506" y="1075652"/>
            <a:ext cx="275588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548235"/>
              </a:buClr>
              <a:buFont typeface="Wingdings" pitchFamily="2" charset="2"/>
              <a:buChar char="ü"/>
            </a:pPr>
            <a:r>
              <a:rPr lang="en-US" sz="1600" dirty="0">
                <a:latin typeface="Palatino" pitchFamily="2" charset="77"/>
                <a:ea typeface="Palatino" pitchFamily="2" charset="77"/>
              </a:rPr>
              <a:t>Lower latency</a:t>
            </a:r>
          </a:p>
          <a:p>
            <a:pPr marL="285750" indent="-285750">
              <a:lnSpc>
                <a:spcPct val="150000"/>
              </a:lnSpc>
              <a:buClr>
                <a:srgbClr val="548235"/>
              </a:buClr>
              <a:buFont typeface="Wingdings" pitchFamily="2" charset="2"/>
              <a:buChar char="ü"/>
            </a:pPr>
            <a:r>
              <a:rPr lang="en-US" sz="1600" dirty="0">
                <a:latin typeface="Palatino" pitchFamily="2" charset="77"/>
                <a:ea typeface="Palatino" pitchFamily="2" charset="77"/>
              </a:rPr>
              <a:t>More privacy-preserving</a:t>
            </a:r>
          </a:p>
          <a:p>
            <a:pPr marL="285750" indent="-285750">
              <a:lnSpc>
                <a:spcPct val="150000"/>
              </a:lnSpc>
              <a:buClr>
                <a:srgbClr val="548235"/>
              </a:buClr>
              <a:buFont typeface="Wingdings" pitchFamily="2" charset="2"/>
              <a:buChar char="ü"/>
            </a:pPr>
            <a:r>
              <a:rPr lang="en-US" sz="1600" dirty="0">
                <a:latin typeface="Palatino" pitchFamily="2" charset="77"/>
                <a:ea typeface="Palatino" pitchFamily="2" charset="77"/>
              </a:rPr>
              <a:t>Less power consumption</a:t>
            </a:r>
          </a:p>
          <a:p>
            <a:pPr marL="285750" indent="-285750">
              <a:lnSpc>
                <a:spcPct val="150000"/>
              </a:lnSpc>
              <a:buClr>
                <a:srgbClr val="548235"/>
              </a:buClr>
              <a:buFont typeface="Wingdings" pitchFamily="2" charset="2"/>
              <a:buChar char="ü"/>
            </a:pPr>
            <a:r>
              <a:rPr lang="en-US" sz="1600" dirty="0">
                <a:latin typeface="Palatino" pitchFamily="2" charset="77"/>
                <a:ea typeface="Palatino" pitchFamily="2" charset="77"/>
              </a:rPr>
              <a:t>Smarter models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A475C32-2BF7-AC4B-B163-C2992E089D41}"/>
              </a:ext>
            </a:extLst>
          </p:cNvPr>
          <p:cNvSpPr txBox="1"/>
          <p:nvPr/>
        </p:nvSpPr>
        <p:spPr>
          <a:xfrm>
            <a:off x="493506" y="4955515"/>
            <a:ext cx="4739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Palatino" pitchFamily="2" charset="77"/>
                <a:ea typeface="Palatino" pitchFamily="2" charset="77"/>
              </a:rPr>
              <a:t>Use case: </a:t>
            </a:r>
          </a:p>
          <a:p>
            <a:r>
              <a:rPr lang="en-US" sz="1600" dirty="0" err="1">
                <a:latin typeface="Palatino" pitchFamily="2" charset="77"/>
                <a:ea typeface="Palatino" pitchFamily="2" charset="77"/>
              </a:rPr>
              <a:t>FedAvg</a:t>
            </a:r>
            <a:r>
              <a:rPr lang="en-US" sz="1600" dirty="0">
                <a:latin typeface="Palatino" pitchFamily="2" charset="77"/>
                <a:ea typeface="Palatino" pitchFamily="2" charset="77"/>
              </a:rPr>
              <a:t>: next word prediction in Google’s </a:t>
            </a:r>
            <a:r>
              <a:rPr lang="en-US" sz="1600" dirty="0" err="1">
                <a:latin typeface="Palatino" pitchFamily="2" charset="77"/>
                <a:ea typeface="Palatino" pitchFamily="2" charset="77"/>
              </a:rPr>
              <a:t>GBoard</a:t>
            </a:r>
            <a:endParaRPr lang="en-US" sz="1600" dirty="0"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4FF3B21E-58D9-5E46-B492-5494615EA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175" y="3519761"/>
            <a:ext cx="3596241" cy="2020529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854EF640-20B6-5342-B815-4EC18F528385}"/>
              </a:ext>
            </a:extLst>
          </p:cNvPr>
          <p:cNvSpPr txBox="1"/>
          <p:nvPr/>
        </p:nvSpPr>
        <p:spPr>
          <a:xfrm>
            <a:off x="496880" y="3518249"/>
            <a:ext cx="34899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</a:rPr>
              <a:t>B. McMahan, D. Ramage. </a:t>
            </a:r>
            <a:r>
              <a:rPr lang="en-US" sz="1400" i="1" dirty="0">
                <a:latin typeface="Corbel" panose="020B0503020204020204" pitchFamily="34" charset="0"/>
              </a:rPr>
              <a:t>Federated learning: Collaborative machine learning without centralized training data</a:t>
            </a:r>
            <a:r>
              <a:rPr lang="en-US" sz="1400" dirty="0">
                <a:latin typeface="Corbel" panose="020B0503020204020204" pitchFamily="34" charset="0"/>
              </a:rPr>
              <a:t>. Google AI. 2017.</a:t>
            </a:r>
          </a:p>
        </p:txBody>
      </p:sp>
    </p:spTree>
    <p:extLst>
      <p:ext uri="{BB962C8B-B14F-4D97-AF65-F5344CB8AC3E}">
        <p14:creationId xmlns:p14="http://schemas.microsoft.com/office/powerpoint/2010/main" val="143959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7">
            <a:extLst>
              <a:ext uri="{FF2B5EF4-FFF2-40B4-BE49-F238E27FC236}">
                <a16:creationId xmlns:a16="http://schemas.microsoft.com/office/drawing/2014/main" id="{9402FE4A-13B2-D344-9C84-56C1D7D0E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1409"/>
            <a:ext cx="944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800" dirty="0">
                <a:latin typeface="Palatino" pitchFamily="2" charset="77"/>
                <a:ea typeface="Palatino" pitchFamily="2" charset="77"/>
              </a:rPr>
              <a:t>Related Work</a:t>
            </a:r>
            <a:endParaRPr lang="en-US" altLang="en-US" sz="16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10" name="Line 2">
            <a:extLst>
              <a:ext uri="{FF2B5EF4-FFF2-40B4-BE49-F238E27FC236}">
                <a16:creationId xmlns:a16="http://schemas.microsoft.com/office/drawing/2014/main" id="{634E819D-1ED8-124F-B7BE-D2097D9E6E3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19F0C5-AD6D-EC48-8445-FA57ECB187E3}"/>
              </a:ext>
            </a:extLst>
          </p:cNvPr>
          <p:cNvSpPr txBox="1"/>
          <p:nvPr/>
        </p:nvSpPr>
        <p:spPr>
          <a:xfrm>
            <a:off x="152400" y="1371600"/>
            <a:ext cx="84005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Survey Paper (</a:t>
            </a:r>
            <a:r>
              <a:rPr lang="en-US" sz="2000" dirty="0" err="1">
                <a:latin typeface="Palatino" pitchFamily="2" charset="77"/>
                <a:ea typeface="Palatino" pitchFamily="2" charset="77"/>
              </a:rPr>
              <a:t>Kairouz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 et al., 2019)</a:t>
            </a:r>
          </a:p>
          <a:p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err="1">
                <a:latin typeface="Palatino" pitchFamily="2" charset="77"/>
                <a:ea typeface="Palatino" pitchFamily="2" charset="77"/>
              </a:rPr>
              <a:t>FedAvg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 (McMahan et al., 2016)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Non-IID Data (Smith et al., 2017; </a:t>
            </a:r>
            <a:r>
              <a:rPr lang="en-US" sz="2000" dirty="0" err="1">
                <a:latin typeface="Palatino" pitchFamily="2" charset="77"/>
                <a:ea typeface="Palatino" pitchFamily="2" charset="77"/>
              </a:rPr>
              <a:t>Karimireddy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 et al., 2019; Li et al., 2019; </a:t>
            </a:r>
            <a:r>
              <a:rPr lang="en-US" sz="2000" dirty="0" err="1">
                <a:latin typeface="Palatino" pitchFamily="2" charset="77"/>
                <a:ea typeface="Palatino" pitchFamily="2" charset="77"/>
              </a:rPr>
              <a:t>Mohri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 et al., 2019)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Local updates (Wang and Joshi, 2018; </a:t>
            </a:r>
            <a:r>
              <a:rPr lang="en-US" sz="2000" dirty="0" err="1">
                <a:latin typeface="Palatino" pitchFamily="2" charset="77"/>
                <a:ea typeface="Palatino" pitchFamily="2" charset="77"/>
              </a:rPr>
              <a:t>Koloskova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 et al., 2019)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Privacy and Security (Geyer et al., 2017; Agarwal et al., 2018; </a:t>
            </a:r>
            <a:r>
              <a:rPr lang="en-US" sz="2000" dirty="0" err="1">
                <a:latin typeface="Palatino" pitchFamily="2" charset="77"/>
                <a:ea typeface="Palatino" pitchFamily="2" charset="77"/>
              </a:rPr>
              <a:t>Bhowmick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, </a:t>
            </a:r>
            <a:r>
              <a:rPr lang="en-US" sz="2000" dirty="0" err="1">
                <a:latin typeface="Palatino" pitchFamily="2" charset="77"/>
                <a:ea typeface="Palatino" pitchFamily="2" charset="77"/>
              </a:rPr>
              <a:t>Duchi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 et al., 2019; Li et al., 2019; Wang et al., 2020)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Compression methods (</a:t>
            </a:r>
            <a:r>
              <a:rPr lang="en-US" sz="2000" dirty="0" err="1">
                <a:latin typeface="Palatino" pitchFamily="2" charset="77"/>
                <a:ea typeface="Palatino" pitchFamily="2" charset="77"/>
              </a:rPr>
              <a:t>Konecny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 et al., 2016; Smith et al. 2017; Barnes, Han &amp; </a:t>
            </a:r>
            <a:r>
              <a:rPr lang="en-US" sz="2000" dirty="0" err="1">
                <a:latin typeface="Palatino" pitchFamily="2" charset="77"/>
                <a:ea typeface="Palatino" pitchFamily="2" charset="77"/>
              </a:rPr>
              <a:t>Ozgur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, 2019; </a:t>
            </a:r>
            <a:r>
              <a:rPr lang="en-US" sz="2000" dirty="0" err="1">
                <a:latin typeface="Palatino" pitchFamily="2" charset="77"/>
                <a:ea typeface="Palatino" pitchFamily="2" charset="77"/>
              </a:rPr>
              <a:t>Haddadpour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 et al., 2020)</a:t>
            </a:r>
          </a:p>
        </p:txBody>
      </p:sp>
    </p:spTree>
    <p:extLst>
      <p:ext uri="{BB962C8B-B14F-4D97-AF65-F5344CB8AC3E}">
        <p14:creationId xmlns:p14="http://schemas.microsoft.com/office/powerpoint/2010/main" val="1868646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7">
            <a:extLst>
              <a:ext uri="{FF2B5EF4-FFF2-40B4-BE49-F238E27FC236}">
                <a16:creationId xmlns:a16="http://schemas.microsoft.com/office/drawing/2014/main" id="{9402FE4A-13B2-D344-9C84-56C1D7D0E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8900"/>
            <a:ext cx="944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800" dirty="0">
                <a:latin typeface="Palatino" pitchFamily="2" charset="77"/>
                <a:ea typeface="Palatino" pitchFamily="2" charset="77"/>
              </a:rPr>
              <a:t>Outline</a:t>
            </a:r>
            <a:endParaRPr lang="en-US" altLang="en-US" sz="16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10" name="Line 2">
            <a:extLst>
              <a:ext uri="{FF2B5EF4-FFF2-40B4-BE49-F238E27FC236}">
                <a16:creationId xmlns:a16="http://schemas.microsoft.com/office/drawing/2014/main" id="{634E819D-1ED8-124F-B7BE-D2097D9E6E3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19F0C5-AD6D-EC48-8445-FA57ECB187E3}"/>
              </a:ext>
            </a:extLst>
          </p:cNvPr>
          <p:cNvSpPr txBox="1"/>
          <p:nvPr/>
        </p:nvSpPr>
        <p:spPr>
          <a:xfrm>
            <a:off x="286230" y="907464"/>
            <a:ext cx="7981096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latin typeface="Palatino" pitchFamily="2" charset="77"/>
                <a:ea typeface="Palatino" pitchFamily="2" charset="77"/>
              </a:rPr>
              <a:t>Fast and Communication-Efficient Federated Learning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400" dirty="0">
              <a:latin typeface="Palatino" pitchFamily="2" charset="77"/>
              <a:ea typeface="Palatino" pitchFamily="2" charset="7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Quantization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Theoretical guarantees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sz="24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sz="24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sz="24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sz="24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Palatino" pitchFamily="2" charset="77"/>
                <a:ea typeface="Palatino" pitchFamily="2" charset="77"/>
              </a:rPr>
              <a:t>Robust Federated Learning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400" dirty="0">
              <a:latin typeface="Palatino" pitchFamily="2" charset="77"/>
              <a:ea typeface="Palatino" pitchFamily="2" charset="7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Data Heterogeneity: Affine distribution shifts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Minimax optimization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E62768D-F43B-C64C-8802-393BC3760DF7}"/>
              </a:ext>
            </a:extLst>
          </p:cNvPr>
          <p:cNvSpPr/>
          <p:nvPr/>
        </p:nvSpPr>
        <p:spPr>
          <a:xfrm>
            <a:off x="743804" y="2590800"/>
            <a:ext cx="7523523" cy="1219200"/>
          </a:xfrm>
          <a:prstGeom prst="roundRect">
            <a:avLst>
              <a:gd name="adj" fmla="val 16045"/>
            </a:avLst>
          </a:prstGeom>
          <a:solidFill>
            <a:schemeClr val="accent5">
              <a:lumMod val="75000"/>
              <a:alpha val="46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b="1" dirty="0" err="1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FedPAQ</a:t>
            </a:r>
            <a:r>
              <a:rPr lang="en-US" b="1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: </a:t>
            </a:r>
            <a:r>
              <a:rPr lang="en-US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A Communication-Efficient </a:t>
            </a:r>
            <a:r>
              <a:rPr lang="en-US" b="1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Fed</a:t>
            </a:r>
            <a:r>
              <a:rPr lang="en-US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erated Learning Method with </a:t>
            </a:r>
            <a:r>
              <a:rPr lang="en-US" b="1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P</a:t>
            </a:r>
            <a:r>
              <a:rPr lang="en-US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eriod </a:t>
            </a:r>
            <a:r>
              <a:rPr lang="en-US" b="1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A</a:t>
            </a:r>
            <a:r>
              <a:rPr lang="en-US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veraging and </a:t>
            </a:r>
            <a:r>
              <a:rPr lang="en-US" b="1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Q</a:t>
            </a:r>
            <a:r>
              <a:rPr lang="en-US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uantization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Resiziadeh</a:t>
            </a:r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, Mokhtari, </a:t>
            </a:r>
            <a:r>
              <a:rPr lang="en-US" sz="1600" dirty="0" err="1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Hassani</a:t>
            </a:r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Jadbabaie</a:t>
            </a:r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, </a:t>
            </a:r>
            <a:r>
              <a:rPr lang="en-US" sz="1600" b="1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P</a:t>
            </a:r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 (AISTATS 2020)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FB0BBE5-3666-444B-9E20-C77E3E08515C}"/>
              </a:ext>
            </a:extLst>
          </p:cNvPr>
          <p:cNvSpPr/>
          <p:nvPr/>
        </p:nvSpPr>
        <p:spPr>
          <a:xfrm>
            <a:off x="743803" y="5570706"/>
            <a:ext cx="7523523" cy="916920"/>
          </a:xfrm>
          <a:prstGeom prst="roundRect">
            <a:avLst>
              <a:gd name="adj" fmla="val 16045"/>
            </a:avLst>
          </a:prstGeom>
          <a:solidFill>
            <a:schemeClr val="accent5">
              <a:lumMod val="75000"/>
              <a:alpha val="46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Robust Federated Learning: The Case of Affine Distribution Shifts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Resiziadeh</a:t>
            </a:r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Farnia</a:t>
            </a:r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, </a:t>
            </a:r>
            <a:r>
              <a:rPr lang="en-US" sz="1600" b="1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P, </a:t>
            </a:r>
            <a:r>
              <a:rPr lang="en-US" sz="1600" dirty="0" err="1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Jadbabaie</a:t>
            </a:r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 (</a:t>
            </a:r>
            <a:r>
              <a:rPr lang="en-US" sz="1600" dirty="0" err="1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NeurIPS</a:t>
            </a:r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 2020)</a:t>
            </a:r>
          </a:p>
        </p:txBody>
      </p:sp>
    </p:spTree>
    <p:extLst>
      <p:ext uri="{BB962C8B-B14F-4D97-AF65-F5344CB8AC3E}">
        <p14:creationId xmlns:p14="http://schemas.microsoft.com/office/powerpoint/2010/main" val="143256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 Box 7">
            <a:extLst>
              <a:ext uri="{FF2B5EF4-FFF2-40B4-BE49-F238E27FC236}">
                <a16:creationId xmlns:a16="http://schemas.microsoft.com/office/drawing/2014/main" id="{347E1A76-B522-FE42-8C65-ABF88BEE8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2950"/>
            <a:ext cx="944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400" dirty="0">
                <a:latin typeface="Palatino" pitchFamily="2" charset="77"/>
                <a:ea typeface="Palatino" pitchFamily="2" charset="77"/>
              </a:rPr>
              <a:t>System Challenges in Federated Learning</a:t>
            </a:r>
            <a:endParaRPr lang="en-US" altLang="en-US" sz="14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95" name="Line 2">
            <a:extLst>
              <a:ext uri="{FF2B5EF4-FFF2-40B4-BE49-F238E27FC236}">
                <a16:creationId xmlns:a16="http://schemas.microsoft.com/office/drawing/2014/main" id="{1ACD0BDE-5C02-6247-9993-B28DED413CF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A439860-DF30-E446-8A52-C292F99D05AA}"/>
              </a:ext>
            </a:extLst>
          </p:cNvPr>
          <p:cNvSpPr txBox="1"/>
          <p:nvPr/>
        </p:nvSpPr>
        <p:spPr>
          <a:xfrm>
            <a:off x="152400" y="1905000"/>
            <a:ext cx="83243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latin typeface="Palatino" pitchFamily="2" charset="77"/>
                <a:ea typeface="Palatino" pitchFamily="2" charset="77"/>
              </a:rPr>
              <a:t>Communication Load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400" dirty="0">
              <a:latin typeface="Palatino" pitchFamily="2" charset="77"/>
              <a:ea typeface="Palatino" pitchFamily="2" charset="7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In classical distributed ML, the updated models are sent to PS at each iteration.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Scalability issue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sz="24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Palatino" pitchFamily="2" charset="77"/>
                <a:ea typeface="Palatino" pitchFamily="2" charset="77"/>
              </a:rPr>
              <a:t>Device Heterogeneity (Stragglers)</a:t>
            </a:r>
          </a:p>
        </p:txBody>
      </p:sp>
    </p:spTree>
    <p:extLst>
      <p:ext uri="{BB962C8B-B14F-4D97-AF65-F5344CB8AC3E}">
        <p14:creationId xmlns:p14="http://schemas.microsoft.com/office/powerpoint/2010/main" val="2031412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90913A-352E-D045-ADCB-F484190BE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203" y="1419339"/>
            <a:ext cx="615594" cy="615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58C769-87F1-B44B-949E-181F17830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1290" y="3210148"/>
            <a:ext cx="881063" cy="8810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B2F2214F-8775-234F-A19F-FD7FA0D70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87134" y="3210147"/>
            <a:ext cx="881063" cy="88106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D00D8C6-F294-424E-87B5-029929A29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53437" y="3210148"/>
            <a:ext cx="881063" cy="881063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838AD9E2-A59B-A348-A5B1-F29C56657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08965" y="3210148"/>
            <a:ext cx="881063" cy="881063"/>
          </a:xfrm>
          <a:prstGeom prst="rect">
            <a:avLst/>
          </a:prstGeom>
        </p:spPr>
      </p:pic>
      <p:sp>
        <p:nvSpPr>
          <p:cNvPr id="43" name="Text Box 7">
            <a:extLst>
              <a:ext uri="{FF2B5EF4-FFF2-40B4-BE49-F238E27FC236}">
                <a16:creationId xmlns:a16="http://schemas.microsoft.com/office/drawing/2014/main" id="{A54364CE-F22D-9247-9222-191A5FF64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2950"/>
            <a:ext cx="944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400" dirty="0">
                <a:latin typeface="Palatino" pitchFamily="2" charset="77"/>
                <a:ea typeface="Palatino" pitchFamily="2" charset="77"/>
              </a:rPr>
              <a:t>Distributed SGD</a:t>
            </a:r>
            <a:endParaRPr lang="en-US" altLang="en-US" sz="14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44" name="Line 2">
            <a:extLst>
              <a:ext uri="{FF2B5EF4-FFF2-40B4-BE49-F238E27FC236}">
                <a16:creationId xmlns:a16="http://schemas.microsoft.com/office/drawing/2014/main" id="{E2DC7FBB-CF5E-F948-BAEA-08B4C7E0AC8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9C2BEA-6C58-564C-B259-4670962B4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068" y="2815509"/>
            <a:ext cx="1130300" cy="35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BAB2CE-655F-C643-A1AB-2D1B283BF3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371" y="2815509"/>
            <a:ext cx="1104900" cy="35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A972F9-4F4F-5D4E-9D77-C457DC66D4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6417" y="2815509"/>
            <a:ext cx="1104900" cy="355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4C2C13-E81A-2E41-B59B-CA7056A297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3327" y="2812424"/>
            <a:ext cx="1079500" cy="35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54335D-A6F7-5748-BE90-8316A4CD9F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8068" y="5235245"/>
            <a:ext cx="431800" cy="355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CC0D16-F5BA-6E48-B2EB-534E71C53F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21" y="5235245"/>
            <a:ext cx="457200" cy="35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218EFC-5142-0B4C-9897-D821E652D8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9065" y="5235245"/>
            <a:ext cx="457200" cy="355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17060-1A76-F44E-B98F-98E0C7512F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4918" y="5235245"/>
            <a:ext cx="482600" cy="355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99F967-DD7D-B646-819C-E5DBD895EF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5134" y="5935818"/>
            <a:ext cx="2501900" cy="355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B9E472-75BA-3C45-AD1F-F1AFFBCA76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2963" y="1064520"/>
            <a:ext cx="3302000" cy="698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D15FFA-7F2A-C849-9C6E-11F74AD811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78068" y="1064520"/>
            <a:ext cx="3314700" cy="6985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5A78501-A10E-AC41-BE69-137A211CE6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93514" y="1991875"/>
            <a:ext cx="317500" cy="1651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3C57946-1D27-FA47-9388-FE76942B32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20418" y="2134643"/>
            <a:ext cx="317500" cy="1651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23DDBA6-E39F-7646-B434-8EA98A9A53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06084" y="2134643"/>
            <a:ext cx="317500" cy="1651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D2C5C4B-7FFE-7241-9F47-FE0E7FDBCD9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94687" y="1924393"/>
            <a:ext cx="317500" cy="165100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F4624822-3EB5-D741-B47D-32CF977728B4}"/>
              </a:ext>
            </a:extLst>
          </p:cNvPr>
          <p:cNvGrpSpPr/>
          <p:nvPr/>
        </p:nvGrpSpPr>
        <p:grpSpPr>
          <a:xfrm>
            <a:off x="933288" y="4447967"/>
            <a:ext cx="566737" cy="658040"/>
            <a:chOff x="1108549" y="4511317"/>
            <a:chExt cx="566737" cy="658040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87FD9606-A26B-894E-8774-F16F67C32010}"/>
                </a:ext>
              </a:extLst>
            </p:cNvPr>
            <p:cNvSpPr/>
            <p:nvPr/>
          </p:nvSpPr>
          <p:spPr>
            <a:xfrm>
              <a:off x="1108549" y="4703481"/>
              <a:ext cx="566737" cy="265829"/>
            </a:xfrm>
            <a:prstGeom prst="roundRect">
              <a:avLst/>
            </a:prstGeom>
            <a:solidFill>
              <a:srgbClr val="2765C7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orbel" panose="020B0503020204020204" pitchFamily="34" charset="0"/>
                </a:rPr>
                <a:t>SGD</a:t>
              </a:r>
              <a:endParaRPr lang="en-US" sz="1000" dirty="0">
                <a:solidFill>
                  <a:schemeClr val="tx1"/>
                </a:solidFill>
                <a:latin typeface="Corbel" panose="020B0503020204020204" pitchFamily="34" charset="0"/>
              </a:endParaRP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48592AC3-F43A-7E4D-AFAC-AAAE3FBBE17A}"/>
                </a:ext>
              </a:extLst>
            </p:cNvPr>
            <p:cNvCxnSpPr>
              <a:cxnSpLocks/>
              <a:stCxn id="69" idx="2"/>
            </p:cNvCxnSpPr>
            <p:nvPr/>
          </p:nvCxnSpPr>
          <p:spPr>
            <a:xfrm flipH="1">
              <a:off x="1391917" y="4969310"/>
              <a:ext cx="1" cy="20004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6A61847-15EE-804B-BBDD-79D6DAA6D5DC}"/>
                </a:ext>
              </a:extLst>
            </p:cNvPr>
            <p:cNvCxnSpPr>
              <a:cxnSpLocks/>
              <a:endCxn id="69" idx="0"/>
            </p:cNvCxnSpPr>
            <p:nvPr/>
          </p:nvCxnSpPr>
          <p:spPr>
            <a:xfrm>
              <a:off x="1391917" y="4511317"/>
              <a:ext cx="1" cy="19216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DF8814B-80D2-324C-BCC8-05BE727BBFC3}"/>
              </a:ext>
            </a:extLst>
          </p:cNvPr>
          <p:cNvGrpSpPr/>
          <p:nvPr/>
        </p:nvGrpSpPr>
        <p:grpSpPr>
          <a:xfrm>
            <a:off x="7366127" y="4441925"/>
            <a:ext cx="566737" cy="658040"/>
            <a:chOff x="1108549" y="4511317"/>
            <a:chExt cx="566737" cy="658040"/>
          </a:xfrm>
        </p:grpSpPr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17B43D8E-E59B-ED4C-B83F-2CDCE2E3F9F9}"/>
                </a:ext>
              </a:extLst>
            </p:cNvPr>
            <p:cNvSpPr/>
            <p:nvPr/>
          </p:nvSpPr>
          <p:spPr>
            <a:xfrm>
              <a:off x="1108549" y="4703481"/>
              <a:ext cx="566737" cy="265829"/>
            </a:xfrm>
            <a:prstGeom prst="roundRect">
              <a:avLst/>
            </a:prstGeom>
            <a:solidFill>
              <a:srgbClr val="2765C7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orbel" panose="020B0503020204020204" pitchFamily="34" charset="0"/>
                </a:rPr>
                <a:t>SGD</a:t>
              </a:r>
              <a:endParaRPr lang="en-US" sz="1000" dirty="0">
                <a:solidFill>
                  <a:schemeClr val="tx1"/>
                </a:solidFill>
                <a:latin typeface="Corbel" panose="020B0503020204020204" pitchFamily="34" charset="0"/>
              </a:endParaRP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24FEE92D-A432-9848-B5D6-E632CBDED19E}"/>
                </a:ext>
              </a:extLst>
            </p:cNvPr>
            <p:cNvCxnSpPr>
              <a:cxnSpLocks/>
              <a:stCxn id="77" idx="2"/>
            </p:cNvCxnSpPr>
            <p:nvPr/>
          </p:nvCxnSpPr>
          <p:spPr>
            <a:xfrm flipH="1">
              <a:off x="1391917" y="4969310"/>
              <a:ext cx="1" cy="20004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63352B58-5783-9246-BA6D-68B7FF6424A4}"/>
                </a:ext>
              </a:extLst>
            </p:cNvPr>
            <p:cNvCxnSpPr>
              <a:cxnSpLocks/>
              <a:endCxn id="77" idx="0"/>
            </p:cNvCxnSpPr>
            <p:nvPr/>
          </p:nvCxnSpPr>
          <p:spPr>
            <a:xfrm>
              <a:off x="1391917" y="4511317"/>
              <a:ext cx="1" cy="19216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307715B-CECA-3A4C-AFF4-BBED7A5C14CA}"/>
              </a:ext>
            </a:extLst>
          </p:cNvPr>
          <p:cNvGrpSpPr/>
          <p:nvPr/>
        </p:nvGrpSpPr>
        <p:grpSpPr>
          <a:xfrm>
            <a:off x="5224487" y="4441925"/>
            <a:ext cx="566737" cy="658040"/>
            <a:chOff x="1108549" y="4511317"/>
            <a:chExt cx="566737" cy="658040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69C52411-6A22-B449-BC04-B65A948412DD}"/>
                </a:ext>
              </a:extLst>
            </p:cNvPr>
            <p:cNvSpPr/>
            <p:nvPr/>
          </p:nvSpPr>
          <p:spPr>
            <a:xfrm>
              <a:off x="1108549" y="4703481"/>
              <a:ext cx="566737" cy="265829"/>
            </a:xfrm>
            <a:prstGeom prst="roundRect">
              <a:avLst/>
            </a:prstGeom>
            <a:solidFill>
              <a:srgbClr val="2765C7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orbel" panose="020B0503020204020204" pitchFamily="34" charset="0"/>
                </a:rPr>
                <a:t>SGD</a:t>
              </a:r>
              <a:endParaRPr lang="en-US" sz="1000" dirty="0">
                <a:solidFill>
                  <a:schemeClr val="tx1"/>
                </a:solidFill>
                <a:latin typeface="Corbel" panose="020B0503020204020204" pitchFamily="34" charset="0"/>
              </a:endParaRP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8106EEDB-4C26-A44A-99D0-8FD4617E92AC}"/>
                </a:ext>
              </a:extLst>
            </p:cNvPr>
            <p:cNvCxnSpPr>
              <a:cxnSpLocks/>
              <a:stCxn id="81" idx="2"/>
            </p:cNvCxnSpPr>
            <p:nvPr/>
          </p:nvCxnSpPr>
          <p:spPr>
            <a:xfrm flipH="1">
              <a:off x="1391917" y="4969310"/>
              <a:ext cx="1" cy="20004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A774394-E57C-E341-95A1-D6CD75726D17}"/>
                </a:ext>
              </a:extLst>
            </p:cNvPr>
            <p:cNvCxnSpPr>
              <a:cxnSpLocks/>
              <a:endCxn id="81" idx="0"/>
            </p:cNvCxnSpPr>
            <p:nvPr/>
          </p:nvCxnSpPr>
          <p:spPr>
            <a:xfrm>
              <a:off x="1391917" y="4511317"/>
              <a:ext cx="1" cy="19216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0833A4C-1099-524D-A34D-BF85AABD5573}"/>
              </a:ext>
            </a:extLst>
          </p:cNvPr>
          <p:cNvGrpSpPr/>
          <p:nvPr/>
        </p:nvGrpSpPr>
        <p:grpSpPr>
          <a:xfrm>
            <a:off x="3048226" y="4453874"/>
            <a:ext cx="566737" cy="658040"/>
            <a:chOff x="1108549" y="4511317"/>
            <a:chExt cx="566737" cy="658040"/>
          </a:xfrm>
        </p:grpSpPr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129883B0-1F97-D843-86A5-E89A88FF117D}"/>
                </a:ext>
              </a:extLst>
            </p:cNvPr>
            <p:cNvSpPr/>
            <p:nvPr/>
          </p:nvSpPr>
          <p:spPr>
            <a:xfrm>
              <a:off x="1108549" y="4703481"/>
              <a:ext cx="566737" cy="265829"/>
            </a:xfrm>
            <a:prstGeom prst="roundRect">
              <a:avLst/>
            </a:prstGeom>
            <a:solidFill>
              <a:srgbClr val="2765C7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orbel" panose="020B0503020204020204" pitchFamily="34" charset="0"/>
                </a:rPr>
                <a:t>SGD</a:t>
              </a:r>
              <a:endParaRPr lang="en-US" sz="1000" dirty="0">
                <a:solidFill>
                  <a:schemeClr val="tx1"/>
                </a:solidFill>
                <a:latin typeface="Corbel" panose="020B0503020204020204" pitchFamily="34" charset="0"/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F0A28FAD-0F50-394D-9533-C915863CC36B}"/>
                </a:ext>
              </a:extLst>
            </p:cNvPr>
            <p:cNvCxnSpPr>
              <a:cxnSpLocks/>
              <a:stCxn id="85" idx="2"/>
            </p:cNvCxnSpPr>
            <p:nvPr/>
          </p:nvCxnSpPr>
          <p:spPr>
            <a:xfrm flipH="1">
              <a:off x="1391917" y="4969310"/>
              <a:ext cx="1" cy="20004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4D88838A-551A-0A49-B15C-E622FE82E7C0}"/>
                </a:ext>
              </a:extLst>
            </p:cNvPr>
            <p:cNvCxnSpPr>
              <a:cxnSpLocks/>
              <a:endCxn id="85" idx="0"/>
            </p:cNvCxnSpPr>
            <p:nvPr/>
          </p:nvCxnSpPr>
          <p:spPr>
            <a:xfrm>
              <a:off x="1391917" y="4511317"/>
              <a:ext cx="1" cy="19216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540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C -0.09931 0.01944 -0.19861 0.03958 -0.24948 0.09537 C -0.30035 0.15069 -0.29809 0.29004 -0.30504 0.33379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60" y="1669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7 C -0.03854 0.01806 -0.07691 0.03681 -0.0967 0.08912 C -0.11632 0.14074 -0.11545 0.27153 -0.11805 0.31296 " pathEditMode="relative" rAng="0" ptsTypes="AAA">
                                      <p:cBhvr>
                                        <p:cTn id="1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15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7 C 0.02569 0.01806 0.05139 0.03681 0.06458 0.08912 C 0.07777 0.14097 0.07708 0.27153 0.07899 0.31296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1564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C 0.09219 0.01991 0.18438 0.04051 0.23178 0.09792 C 0.27917 0.15463 0.27674 0.29838 0.28368 0.34375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4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-0.01643 C 0.04114 -0.04398 0.07291 -0.07129 0.11441 -0.09074 C 0.15572 -0.11018 0.20659 -0.12152 0.25746 -0.13287 " pathEditMode="relative" ptsTypes="A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0.01458 C 0.01511 -0.03958 0.02848 -0.06458 0.04601 -0.0824 C 0.06355 -0.1 0.08525 -0.11064 0.10695 -0.12106 " pathEditMode="relative" ptsTypes="A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083 C -0.00312 -0.0463 -0.01041 -0.07153 -0.02118 -0.0868 C -0.03194 -0.10208 -0.04618 -0.10717 -0.06041 -0.11204 " pathEditMode="relative" ptsTypes="A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5 -0.01967 C -0.06476 -0.05439 -0.12257 -0.08888 -0.1665 -0.10926 C -0.21042 -0.12939 -0.29184 -0.13796 -0.27032 -0.1412 " pathEditMode="relative" ptsTypes="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90913A-352E-D045-ADCB-F484190BE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203" y="1419339"/>
            <a:ext cx="615594" cy="615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58C769-87F1-B44B-949E-181F17830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1290" y="3210148"/>
            <a:ext cx="881063" cy="8810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B2F2214F-8775-234F-A19F-FD7FA0D70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87134" y="3210147"/>
            <a:ext cx="881063" cy="88106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D00D8C6-F294-424E-87B5-029929A29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53437" y="3210148"/>
            <a:ext cx="881063" cy="881063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838AD9E2-A59B-A348-A5B1-F29C56657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08965" y="3210148"/>
            <a:ext cx="881063" cy="881063"/>
          </a:xfrm>
          <a:prstGeom prst="rect">
            <a:avLst/>
          </a:prstGeom>
        </p:spPr>
      </p:pic>
      <p:sp>
        <p:nvSpPr>
          <p:cNvPr id="43" name="Text Box 7">
            <a:extLst>
              <a:ext uri="{FF2B5EF4-FFF2-40B4-BE49-F238E27FC236}">
                <a16:creationId xmlns:a16="http://schemas.microsoft.com/office/drawing/2014/main" id="{A54364CE-F22D-9247-9222-191A5FF64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2950"/>
            <a:ext cx="944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altLang="en-US" sz="2400" dirty="0" err="1">
                <a:latin typeface="Palatino" pitchFamily="2" charset="77"/>
                <a:ea typeface="Palatino" pitchFamily="2" charset="77"/>
              </a:rPr>
              <a:t>FedAvg</a:t>
            </a:r>
            <a:endParaRPr lang="en-US" altLang="en-US" sz="1400" b="1" i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44" name="Line 2">
            <a:extLst>
              <a:ext uri="{FF2B5EF4-FFF2-40B4-BE49-F238E27FC236}">
                <a16:creationId xmlns:a16="http://schemas.microsoft.com/office/drawing/2014/main" id="{E2DC7FBB-CF5E-F948-BAEA-08B4C7E0AC8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9C2BEA-6C58-564C-B259-4670962B4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068" y="2815509"/>
            <a:ext cx="1130300" cy="35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BAB2CE-655F-C643-A1AB-2D1B283BF3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371" y="2815509"/>
            <a:ext cx="1104900" cy="35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A972F9-4F4F-5D4E-9D77-C457DC66D4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6417" y="2815509"/>
            <a:ext cx="1104900" cy="355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4C2C13-E81A-2E41-B59B-CA7056A297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3327" y="2812424"/>
            <a:ext cx="1079500" cy="355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D15FFA-7F2A-C849-9C6E-11F74AD811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8068" y="1064520"/>
            <a:ext cx="3314700" cy="6985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5A78501-A10E-AC41-BE69-137A211CE6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3514" y="1991875"/>
            <a:ext cx="317500" cy="1651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3C57946-1D27-FA47-9388-FE76942B32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0418" y="2134643"/>
            <a:ext cx="317500" cy="1651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23DDBA6-E39F-7646-B434-8EA98A9A53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6084" y="2134643"/>
            <a:ext cx="317500" cy="1651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D2C5C4B-7FFE-7241-9F47-FE0E7FDBCD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4687" y="1924393"/>
            <a:ext cx="317500" cy="1651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256B0BA-4B40-5A41-A85B-9B1D4A93A20F}"/>
              </a:ext>
            </a:extLst>
          </p:cNvPr>
          <p:cNvGrpSpPr/>
          <p:nvPr/>
        </p:nvGrpSpPr>
        <p:grpSpPr>
          <a:xfrm>
            <a:off x="930338" y="4567512"/>
            <a:ext cx="7068722" cy="2214288"/>
            <a:chOff x="930338" y="4447967"/>
            <a:chExt cx="7068722" cy="22142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854335D-A6F7-5748-BE90-8316A4CD9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25872" y="6299450"/>
              <a:ext cx="431800" cy="3556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FCC0D16-F5BA-6E48-B2EB-534E71C53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30338" y="6299450"/>
              <a:ext cx="457200" cy="3556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3218EFC-5142-0B4C-9897-D821E652D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64431" y="6306655"/>
              <a:ext cx="457200" cy="3556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317060-1A76-F44E-B98F-98E0C7512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408196" y="6306655"/>
              <a:ext cx="482600" cy="355600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C4C7756-FDAE-0941-9BA6-B0BD4D7378DA}"/>
                </a:ext>
              </a:extLst>
            </p:cNvPr>
            <p:cNvGrpSpPr/>
            <p:nvPr/>
          </p:nvGrpSpPr>
          <p:grpSpPr>
            <a:xfrm>
              <a:off x="933288" y="4447967"/>
              <a:ext cx="606841" cy="1710011"/>
              <a:chOff x="933288" y="4447967"/>
              <a:chExt cx="606841" cy="1710011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CE68426B-1CCB-0D4F-9B25-33D38CD0C9F7}"/>
                  </a:ext>
                </a:extLst>
              </p:cNvPr>
              <p:cNvGrpSpPr/>
              <p:nvPr/>
            </p:nvGrpSpPr>
            <p:grpSpPr>
              <a:xfrm>
                <a:off x="933288" y="4447967"/>
                <a:ext cx="566737" cy="658040"/>
                <a:chOff x="1108549" y="4511317"/>
                <a:chExt cx="566737" cy="658040"/>
              </a:xfrm>
            </p:grpSpPr>
            <p:sp>
              <p:nvSpPr>
                <p:cNvPr id="52" name="Rounded Rectangle 51">
                  <a:extLst>
                    <a:ext uri="{FF2B5EF4-FFF2-40B4-BE49-F238E27FC236}">
                      <a16:creationId xmlns:a16="http://schemas.microsoft.com/office/drawing/2014/main" id="{12C2D680-037E-9948-A349-9209502FFC89}"/>
                    </a:ext>
                  </a:extLst>
                </p:cNvPr>
                <p:cNvSpPr/>
                <p:nvPr/>
              </p:nvSpPr>
              <p:spPr>
                <a:xfrm>
                  <a:off x="1108549" y="4703481"/>
                  <a:ext cx="566737" cy="265829"/>
                </a:xfrm>
                <a:prstGeom prst="roundRect">
                  <a:avLst/>
                </a:prstGeom>
                <a:solidFill>
                  <a:srgbClr val="2765C7">
                    <a:alpha val="4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  <a:latin typeface="Corbel" panose="020B0503020204020204" pitchFamily="34" charset="0"/>
                    </a:rPr>
                    <a:t>SGD</a:t>
                  </a:r>
                  <a:endParaRPr lang="en-US" sz="1000" dirty="0">
                    <a:solidFill>
                      <a:schemeClr val="tx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8DDF477E-C735-794A-9108-6631BDB84AF0}"/>
                    </a:ext>
                  </a:extLst>
                </p:cNvPr>
                <p:cNvCxnSpPr>
                  <a:cxnSpLocks/>
                  <a:stCxn id="52" idx="2"/>
                </p:cNvCxnSpPr>
                <p:nvPr/>
              </p:nvCxnSpPr>
              <p:spPr>
                <a:xfrm flipH="1">
                  <a:off x="1391917" y="4969310"/>
                  <a:ext cx="1" cy="2000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5DD69DBC-D4AF-9B42-B2B3-1173ADED2049}"/>
                    </a:ext>
                  </a:extLst>
                </p:cNvPr>
                <p:cNvCxnSpPr>
                  <a:cxnSpLocks/>
                  <a:endCxn id="52" idx="0"/>
                </p:cNvCxnSpPr>
                <p:nvPr/>
              </p:nvCxnSpPr>
              <p:spPr>
                <a:xfrm>
                  <a:off x="1391917" y="4511317"/>
                  <a:ext cx="1" cy="192164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CBED5BA-0EB9-074D-88DC-FF2461F11828}"/>
                  </a:ext>
                </a:extLst>
              </p:cNvPr>
              <p:cNvSpPr txBox="1"/>
              <p:nvPr/>
            </p:nvSpPr>
            <p:spPr>
              <a:xfrm rot="5400000">
                <a:off x="1071892" y="5078352"/>
                <a:ext cx="4748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….</a:t>
                </a: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E7843F46-A226-B64A-A7D5-7AB498E5F8A2}"/>
                  </a:ext>
                </a:extLst>
              </p:cNvPr>
              <p:cNvGrpSpPr/>
              <p:nvPr/>
            </p:nvGrpSpPr>
            <p:grpSpPr>
              <a:xfrm>
                <a:off x="933288" y="5499938"/>
                <a:ext cx="566737" cy="658040"/>
                <a:chOff x="1108549" y="4511317"/>
                <a:chExt cx="566737" cy="658040"/>
              </a:xfrm>
            </p:grpSpPr>
            <p:sp>
              <p:nvSpPr>
                <p:cNvPr id="49" name="Rounded Rectangle 48">
                  <a:extLst>
                    <a:ext uri="{FF2B5EF4-FFF2-40B4-BE49-F238E27FC236}">
                      <a16:creationId xmlns:a16="http://schemas.microsoft.com/office/drawing/2014/main" id="{DB877163-B3FE-E748-80EA-639A206A5708}"/>
                    </a:ext>
                  </a:extLst>
                </p:cNvPr>
                <p:cNvSpPr/>
                <p:nvPr/>
              </p:nvSpPr>
              <p:spPr>
                <a:xfrm>
                  <a:off x="1108549" y="4703481"/>
                  <a:ext cx="566737" cy="265829"/>
                </a:xfrm>
                <a:prstGeom prst="roundRect">
                  <a:avLst/>
                </a:prstGeom>
                <a:solidFill>
                  <a:srgbClr val="2765C7">
                    <a:alpha val="4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  <a:latin typeface="Corbel" panose="020B0503020204020204" pitchFamily="34" charset="0"/>
                    </a:rPr>
                    <a:t>SGD</a:t>
                  </a:r>
                  <a:endParaRPr lang="en-US" sz="1000" dirty="0">
                    <a:solidFill>
                      <a:schemeClr val="tx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754CAF8E-64EA-9341-8258-1BB5F9AEE9AE}"/>
                    </a:ext>
                  </a:extLst>
                </p:cNvPr>
                <p:cNvCxnSpPr>
                  <a:cxnSpLocks/>
                  <a:stCxn id="49" idx="2"/>
                </p:cNvCxnSpPr>
                <p:nvPr/>
              </p:nvCxnSpPr>
              <p:spPr>
                <a:xfrm flipH="1">
                  <a:off x="1391917" y="4969310"/>
                  <a:ext cx="1" cy="2000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7C0DD288-BC3D-EC47-9654-A261F3B94C73}"/>
                    </a:ext>
                  </a:extLst>
                </p:cNvPr>
                <p:cNvCxnSpPr>
                  <a:cxnSpLocks/>
                  <a:endCxn id="49" idx="0"/>
                </p:cNvCxnSpPr>
                <p:nvPr/>
              </p:nvCxnSpPr>
              <p:spPr>
                <a:xfrm>
                  <a:off x="1391917" y="4511317"/>
                  <a:ext cx="1" cy="192164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3FA598C-D91F-CE46-BEE5-E26D20D49266}"/>
                </a:ext>
              </a:extLst>
            </p:cNvPr>
            <p:cNvGrpSpPr/>
            <p:nvPr/>
          </p:nvGrpSpPr>
          <p:grpSpPr>
            <a:xfrm>
              <a:off x="7392219" y="4454178"/>
              <a:ext cx="606841" cy="1710011"/>
              <a:chOff x="933288" y="4447967"/>
              <a:chExt cx="606841" cy="1710011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FBB3C02A-62ED-9A43-8CCD-65BA828720AC}"/>
                  </a:ext>
                </a:extLst>
              </p:cNvPr>
              <p:cNvGrpSpPr/>
              <p:nvPr/>
            </p:nvGrpSpPr>
            <p:grpSpPr>
              <a:xfrm>
                <a:off x="933288" y="4447967"/>
                <a:ext cx="566737" cy="658040"/>
                <a:chOff x="1108549" y="4511317"/>
                <a:chExt cx="566737" cy="658040"/>
              </a:xfrm>
            </p:grpSpPr>
            <p:sp>
              <p:nvSpPr>
                <p:cNvPr id="63" name="Rounded Rectangle 62">
                  <a:extLst>
                    <a:ext uri="{FF2B5EF4-FFF2-40B4-BE49-F238E27FC236}">
                      <a16:creationId xmlns:a16="http://schemas.microsoft.com/office/drawing/2014/main" id="{A54D211C-7D1E-7B46-A21B-BF0E09B8C523}"/>
                    </a:ext>
                  </a:extLst>
                </p:cNvPr>
                <p:cNvSpPr/>
                <p:nvPr/>
              </p:nvSpPr>
              <p:spPr>
                <a:xfrm>
                  <a:off x="1108549" y="4703481"/>
                  <a:ext cx="566737" cy="265829"/>
                </a:xfrm>
                <a:prstGeom prst="roundRect">
                  <a:avLst/>
                </a:prstGeom>
                <a:solidFill>
                  <a:srgbClr val="2765C7">
                    <a:alpha val="4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  <a:latin typeface="Corbel" panose="020B0503020204020204" pitchFamily="34" charset="0"/>
                    </a:rPr>
                    <a:t>SGD</a:t>
                  </a:r>
                  <a:endParaRPr lang="en-US" sz="1000" dirty="0">
                    <a:solidFill>
                      <a:schemeClr val="tx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67" name="Straight Arrow Connector 66">
                  <a:extLst>
                    <a:ext uri="{FF2B5EF4-FFF2-40B4-BE49-F238E27FC236}">
                      <a16:creationId xmlns:a16="http://schemas.microsoft.com/office/drawing/2014/main" id="{496CDAB2-7CA1-2947-80E6-46C1E40259DF}"/>
                    </a:ext>
                  </a:extLst>
                </p:cNvPr>
                <p:cNvCxnSpPr>
                  <a:cxnSpLocks/>
                  <a:stCxn id="63" idx="2"/>
                </p:cNvCxnSpPr>
                <p:nvPr/>
              </p:nvCxnSpPr>
              <p:spPr>
                <a:xfrm flipH="1">
                  <a:off x="1391917" y="4969310"/>
                  <a:ext cx="1" cy="2000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>
                  <a:extLst>
                    <a:ext uri="{FF2B5EF4-FFF2-40B4-BE49-F238E27FC236}">
                      <a16:creationId xmlns:a16="http://schemas.microsoft.com/office/drawing/2014/main" id="{9564762C-E790-F745-A1D6-4E7FE99BE890}"/>
                    </a:ext>
                  </a:extLst>
                </p:cNvPr>
                <p:cNvCxnSpPr>
                  <a:cxnSpLocks/>
                  <a:endCxn id="63" idx="0"/>
                </p:cNvCxnSpPr>
                <p:nvPr/>
              </p:nvCxnSpPr>
              <p:spPr>
                <a:xfrm>
                  <a:off x="1391917" y="4511317"/>
                  <a:ext cx="1" cy="192164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6240C5-EE88-EC4F-B1B1-63A84232E423}"/>
                  </a:ext>
                </a:extLst>
              </p:cNvPr>
              <p:cNvSpPr txBox="1"/>
              <p:nvPr/>
            </p:nvSpPr>
            <p:spPr>
              <a:xfrm rot="5400000">
                <a:off x="1071892" y="5078352"/>
                <a:ext cx="4748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….</a:t>
                </a:r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E351324B-4067-4148-BFDD-E96DD0EC6D4C}"/>
                  </a:ext>
                </a:extLst>
              </p:cNvPr>
              <p:cNvGrpSpPr/>
              <p:nvPr/>
            </p:nvGrpSpPr>
            <p:grpSpPr>
              <a:xfrm>
                <a:off x="933288" y="5499938"/>
                <a:ext cx="566737" cy="658040"/>
                <a:chOff x="1108549" y="4511317"/>
                <a:chExt cx="566737" cy="658040"/>
              </a:xfrm>
            </p:grpSpPr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D28FF166-B753-A54C-8365-C272E67C7085}"/>
                    </a:ext>
                  </a:extLst>
                </p:cNvPr>
                <p:cNvSpPr/>
                <p:nvPr/>
              </p:nvSpPr>
              <p:spPr>
                <a:xfrm>
                  <a:off x="1108549" y="4703481"/>
                  <a:ext cx="566737" cy="265829"/>
                </a:xfrm>
                <a:prstGeom prst="roundRect">
                  <a:avLst/>
                </a:prstGeom>
                <a:solidFill>
                  <a:srgbClr val="2765C7">
                    <a:alpha val="4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  <a:latin typeface="Corbel" panose="020B0503020204020204" pitchFamily="34" charset="0"/>
                    </a:rPr>
                    <a:t>SGD</a:t>
                  </a:r>
                  <a:endParaRPr lang="en-US" sz="1000" dirty="0">
                    <a:solidFill>
                      <a:schemeClr val="tx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A2CD71C8-7008-F84A-BCD2-70044784D369}"/>
                    </a:ext>
                  </a:extLst>
                </p:cNvPr>
                <p:cNvCxnSpPr>
                  <a:cxnSpLocks/>
                  <a:stCxn id="60" idx="2"/>
                </p:cNvCxnSpPr>
                <p:nvPr/>
              </p:nvCxnSpPr>
              <p:spPr>
                <a:xfrm flipH="1">
                  <a:off x="1391917" y="4969310"/>
                  <a:ext cx="1" cy="2000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49141E2B-5F08-E64A-8EFC-0C9F5A9A50F3}"/>
                    </a:ext>
                  </a:extLst>
                </p:cNvPr>
                <p:cNvCxnSpPr>
                  <a:cxnSpLocks/>
                  <a:endCxn id="60" idx="0"/>
                </p:cNvCxnSpPr>
                <p:nvPr/>
              </p:nvCxnSpPr>
              <p:spPr>
                <a:xfrm>
                  <a:off x="1391917" y="4511317"/>
                  <a:ext cx="1" cy="192164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989ACA7-57B2-E047-A83B-78247C4C84F4}"/>
                </a:ext>
              </a:extLst>
            </p:cNvPr>
            <p:cNvGrpSpPr/>
            <p:nvPr/>
          </p:nvGrpSpPr>
          <p:grpSpPr>
            <a:xfrm>
              <a:off x="5258404" y="4447967"/>
              <a:ext cx="606841" cy="1710011"/>
              <a:chOff x="933288" y="4447967"/>
              <a:chExt cx="606841" cy="1710011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C2963E13-A47D-6340-AA15-152739CF3394}"/>
                  </a:ext>
                </a:extLst>
              </p:cNvPr>
              <p:cNvGrpSpPr/>
              <p:nvPr/>
            </p:nvGrpSpPr>
            <p:grpSpPr>
              <a:xfrm>
                <a:off x="933288" y="4447967"/>
                <a:ext cx="566737" cy="658040"/>
                <a:chOff x="1108549" y="4511317"/>
                <a:chExt cx="566737" cy="658040"/>
              </a:xfrm>
            </p:grpSpPr>
            <p:sp>
              <p:nvSpPr>
                <p:cNvPr id="92" name="Rounded Rectangle 91">
                  <a:extLst>
                    <a:ext uri="{FF2B5EF4-FFF2-40B4-BE49-F238E27FC236}">
                      <a16:creationId xmlns:a16="http://schemas.microsoft.com/office/drawing/2014/main" id="{C28A26F5-E52D-4C44-982B-65B9DFA7D851}"/>
                    </a:ext>
                  </a:extLst>
                </p:cNvPr>
                <p:cNvSpPr/>
                <p:nvPr/>
              </p:nvSpPr>
              <p:spPr>
                <a:xfrm>
                  <a:off x="1108549" y="4703481"/>
                  <a:ext cx="566737" cy="265829"/>
                </a:xfrm>
                <a:prstGeom prst="roundRect">
                  <a:avLst/>
                </a:prstGeom>
                <a:solidFill>
                  <a:srgbClr val="2765C7">
                    <a:alpha val="4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  <a:latin typeface="Corbel" panose="020B0503020204020204" pitchFamily="34" charset="0"/>
                    </a:rPr>
                    <a:t>SGD</a:t>
                  </a:r>
                  <a:endParaRPr lang="en-US" sz="1000" dirty="0">
                    <a:solidFill>
                      <a:schemeClr val="tx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93" name="Straight Arrow Connector 92">
                  <a:extLst>
                    <a:ext uri="{FF2B5EF4-FFF2-40B4-BE49-F238E27FC236}">
                      <a16:creationId xmlns:a16="http://schemas.microsoft.com/office/drawing/2014/main" id="{C9C3AC0A-D5C7-954F-8FF4-DD69D6AF591E}"/>
                    </a:ext>
                  </a:extLst>
                </p:cNvPr>
                <p:cNvCxnSpPr>
                  <a:cxnSpLocks/>
                  <a:stCxn id="92" idx="2"/>
                </p:cNvCxnSpPr>
                <p:nvPr/>
              </p:nvCxnSpPr>
              <p:spPr>
                <a:xfrm flipH="1">
                  <a:off x="1391917" y="4969310"/>
                  <a:ext cx="1" cy="2000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B40CBCE3-3147-9A4B-9191-C24387DD3F26}"/>
                    </a:ext>
                  </a:extLst>
                </p:cNvPr>
                <p:cNvCxnSpPr>
                  <a:cxnSpLocks/>
                  <a:endCxn id="92" idx="0"/>
                </p:cNvCxnSpPr>
                <p:nvPr/>
              </p:nvCxnSpPr>
              <p:spPr>
                <a:xfrm>
                  <a:off x="1391917" y="4511317"/>
                  <a:ext cx="1" cy="192164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282F194D-A30F-4843-99CB-240C1CD18D00}"/>
                  </a:ext>
                </a:extLst>
              </p:cNvPr>
              <p:cNvSpPr txBox="1"/>
              <p:nvPr/>
            </p:nvSpPr>
            <p:spPr>
              <a:xfrm rot="5400000">
                <a:off x="1071892" y="5078352"/>
                <a:ext cx="4748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….</a:t>
                </a:r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0E62B24B-F224-CC40-8081-B35A8BDC096C}"/>
                  </a:ext>
                </a:extLst>
              </p:cNvPr>
              <p:cNvGrpSpPr/>
              <p:nvPr/>
            </p:nvGrpSpPr>
            <p:grpSpPr>
              <a:xfrm>
                <a:off x="933288" y="5499938"/>
                <a:ext cx="566737" cy="658040"/>
                <a:chOff x="1108549" y="4511317"/>
                <a:chExt cx="566737" cy="658040"/>
              </a:xfrm>
            </p:grpSpPr>
            <p:sp>
              <p:nvSpPr>
                <p:cNvPr id="89" name="Rounded Rectangle 88">
                  <a:extLst>
                    <a:ext uri="{FF2B5EF4-FFF2-40B4-BE49-F238E27FC236}">
                      <a16:creationId xmlns:a16="http://schemas.microsoft.com/office/drawing/2014/main" id="{FBCBDF7E-2EEB-034B-8DF5-EDF90BBA032C}"/>
                    </a:ext>
                  </a:extLst>
                </p:cNvPr>
                <p:cNvSpPr/>
                <p:nvPr/>
              </p:nvSpPr>
              <p:spPr>
                <a:xfrm>
                  <a:off x="1108549" y="4703481"/>
                  <a:ext cx="566737" cy="265829"/>
                </a:xfrm>
                <a:prstGeom prst="roundRect">
                  <a:avLst/>
                </a:prstGeom>
                <a:solidFill>
                  <a:srgbClr val="2765C7">
                    <a:alpha val="4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  <a:latin typeface="Corbel" panose="020B0503020204020204" pitchFamily="34" charset="0"/>
                    </a:rPr>
                    <a:t>SGD</a:t>
                  </a:r>
                  <a:endParaRPr lang="en-US" sz="1000" dirty="0">
                    <a:solidFill>
                      <a:schemeClr val="tx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B3D08C66-509F-3740-841D-C3B618614457}"/>
                    </a:ext>
                  </a:extLst>
                </p:cNvPr>
                <p:cNvCxnSpPr>
                  <a:cxnSpLocks/>
                  <a:stCxn id="89" idx="2"/>
                </p:cNvCxnSpPr>
                <p:nvPr/>
              </p:nvCxnSpPr>
              <p:spPr>
                <a:xfrm flipH="1">
                  <a:off x="1391917" y="4969310"/>
                  <a:ext cx="1" cy="2000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3C6F1812-1B84-5941-AD42-D1FBC853A3F6}"/>
                    </a:ext>
                  </a:extLst>
                </p:cNvPr>
                <p:cNvCxnSpPr>
                  <a:cxnSpLocks/>
                  <a:endCxn id="89" idx="0"/>
                </p:cNvCxnSpPr>
                <p:nvPr/>
              </p:nvCxnSpPr>
              <p:spPr>
                <a:xfrm>
                  <a:off x="1391917" y="4511317"/>
                  <a:ext cx="1" cy="192164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BBC3033-C46B-5041-B002-AC1787D49831}"/>
                </a:ext>
              </a:extLst>
            </p:cNvPr>
            <p:cNvGrpSpPr/>
            <p:nvPr/>
          </p:nvGrpSpPr>
          <p:grpSpPr>
            <a:xfrm>
              <a:off x="3064431" y="4454178"/>
              <a:ext cx="606841" cy="1710011"/>
              <a:chOff x="933288" y="4447967"/>
              <a:chExt cx="606841" cy="1710011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22ED2F74-7BEF-D54E-82EA-51DF79657051}"/>
                  </a:ext>
                </a:extLst>
              </p:cNvPr>
              <p:cNvGrpSpPr/>
              <p:nvPr/>
            </p:nvGrpSpPr>
            <p:grpSpPr>
              <a:xfrm>
                <a:off x="933288" y="4447967"/>
                <a:ext cx="566737" cy="658040"/>
                <a:chOff x="1108549" y="4511317"/>
                <a:chExt cx="566737" cy="658040"/>
              </a:xfrm>
            </p:grpSpPr>
            <p:sp>
              <p:nvSpPr>
                <p:cNvPr id="102" name="Rounded Rectangle 101">
                  <a:extLst>
                    <a:ext uri="{FF2B5EF4-FFF2-40B4-BE49-F238E27FC236}">
                      <a16:creationId xmlns:a16="http://schemas.microsoft.com/office/drawing/2014/main" id="{8BCC7A2A-90B4-7447-BD42-CAD93C2668CA}"/>
                    </a:ext>
                  </a:extLst>
                </p:cNvPr>
                <p:cNvSpPr/>
                <p:nvPr/>
              </p:nvSpPr>
              <p:spPr>
                <a:xfrm>
                  <a:off x="1108549" y="4703481"/>
                  <a:ext cx="566737" cy="265829"/>
                </a:xfrm>
                <a:prstGeom prst="roundRect">
                  <a:avLst/>
                </a:prstGeom>
                <a:solidFill>
                  <a:srgbClr val="2765C7">
                    <a:alpha val="4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  <a:latin typeface="Corbel" panose="020B0503020204020204" pitchFamily="34" charset="0"/>
                    </a:rPr>
                    <a:t>SGD</a:t>
                  </a:r>
                  <a:endParaRPr lang="en-US" sz="1000" dirty="0">
                    <a:solidFill>
                      <a:schemeClr val="tx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104" name="Straight Arrow Connector 103">
                  <a:extLst>
                    <a:ext uri="{FF2B5EF4-FFF2-40B4-BE49-F238E27FC236}">
                      <a16:creationId xmlns:a16="http://schemas.microsoft.com/office/drawing/2014/main" id="{E5ABC97E-0C6F-F74B-B74D-0C4F39D8C9D8}"/>
                    </a:ext>
                  </a:extLst>
                </p:cNvPr>
                <p:cNvCxnSpPr>
                  <a:cxnSpLocks/>
                  <a:stCxn id="102" idx="2"/>
                </p:cNvCxnSpPr>
                <p:nvPr/>
              </p:nvCxnSpPr>
              <p:spPr>
                <a:xfrm flipH="1">
                  <a:off x="1391917" y="4969310"/>
                  <a:ext cx="1" cy="2000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Arrow Connector 104">
                  <a:extLst>
                    <a:ext uri="{FF2B5EF4-FFF2-40B4-BE49-F238E27FC236}">
                      <a16:creationId xmlns:a16="http://schemas.microsoft.com/office/drawing/2014/main" id="{EBF7A9A0-D354-0443-8FB1-BC9F5D8C243D}"/>
                    </a:ext>
                  </a:extLst>
                </p:cNvPr>
                <p:cNvCxnSpPr>
                  <a:cxnSpLocks/>
                  <a:endCxn id="102" idx="0"/>
                </p:cNvCxnSpPr>
                <p:nvPr/>
              </p:nvCxnSpPr>
              <p:spPr>
                <a:xfrm>
                  <a:off x="1391917" y="4511317"/>
                  <a:ext cx="1" cy="192164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7AFEACD7-3D55-EE4B-91A1-D104913BB2C5}"/>
                  </a:ext>
                </a:extLst>
              </p:cNvPr>
              <p:cNvSpPr txBox="1"/>
              <p:nvPr/>
            </p:nvSpPr>
            <p:spPr>
              <a:xfrm rot="5400000">
                <a:off x="1071892" y="5078352"/>
                <a:ext cx="4748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….</a:t>
                </a:r>
              </a:p>
            </p:txBody>
          </p: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08B405E7-1F19-7648-AF4C-01F9EC0EB9CA}"/>
                  </a:ext>
                </a:extLst>
              </p:cNvPr>
              <p:cNvGrpSpPr/>
              <p:nvPr/>
            </p:nvGrpSpPr>
            <p:grpSpPr>
              <a:xfrm>
                <a:off x="933288" y="5499938"/>
                <a:ext cx="566737" cy="658040"/>
                <a:chOff x="1108549" y="4511317"/>
                <a:chExt cx="566737" cy="658040"/>
              </a:xfrm>
            </p:grpSpPr>
            <p:sp>
              <p:nvSpPr>
                <p:cNvPr id="99" name="Rounded Rectangle 98">
                  <a:extLst>
                    <a:ext uri="{FF2B5EF4-FFF2-40B4-BE49-F238E27FC236}">
                      <a16:creationId xmlns:a16="http://schemas.microsoft.com/office/drawing/2014/main" id="{20FD3F57-F30C-2849-9E38-2E9D29A4492B}"/>
                    </a:ext>
                  </a:extLst>
                </p:cNvPr>
                <p:cNvSpPr/>
                <p:nvPr/>
              </p:nvSpPr>
              <p:spPr>
                <a:xfrm>
                  <a:off x="1108549" y="4703481"/>
                  <a:ext cx="566737" cy="265829"/>
                </a:xfrm>
                <a:prstGeom prst="roundRect">
                  <a:avLst/>
                </a:prstGeom>
                <a:solidFill>
                  <a:srgbClr val="2765C7">
                    <a:alpha val="4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  <a:latin typeface="Corbel" panose="020B0503020204020204" pitchFamily="34" charset="0"/>
                    </a:rPr>
                    <a:t>SGD</a:t>
                  </a:r>
                  <a:endParaRPr lang="en-US" sz="1000" dirty="0">
                    <a:solidFill>
                      <a:schemeClr val="tx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A59F2B2D-2202-604E-81CC-9879AEBF24F1}"/>
                    </a:ext>
                  </a:extLst>
                </p:cNvPr>
                <p:cNvCxnSpPr>
                  <a:cxnSpLocks/>
                  <a:stCxn id="99" idx="2"/>
                </p:cNvCxnSpPr>
                <p:nvPr/>
              </p:nvCxnSpPr>
              <p:spPr>
                <a:xfrm flipH="1">
                  <a:off x="1391917" y="4969310"/>
                  <a:ext cx="1" cy="2000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AAA4A1DB-D5F5-6646-8459-2E8A8BC3E01B}"/>
                    </a:ext>
                  </a:extLst>
                </p:cNvPr>
                <p:cNvCxnSpPr>
                  <a:cxnSpLocks/>
                  <a:endCxn id="99" idx="0"/>
                </p:cNvCxnSpPr>
                <p:nvPr/>
              </p:nvCxnSpPr>
              <p:spPr>
                <a:xfrm>
                  <a:off x="1391917" y="4511317"/>
                  <a:ext cx="1" cy="192164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0C57365A-35F6-624F-9FE7-2640EE71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85725" y="5255209"/>
              <a:ext cx="114300" cy="107950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D9C124AE-D0ED-6640-A0A6-C00863EDF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16324" y="5257745"/>
              <a:ext cx="114300" cy="107950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6E60B411-2257-9647-B6D1-6861FC3DD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844656" y="5251267"/>
              <a:ext cx="114300" cy="107950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B4E5C21F-4402-6445-9B93-BF3F3160C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710841" y="5255209"/>
              <a:ext cx="114300" cy="107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563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C -0.09931 0.01944 -0.19861 0.03958 -0.24948 0.09537 C -0.30035 0.15069 -0.29809 0.29004 -0.30504 0.33379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60" y="1669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7 C -0.03854 0.01806 -0.07691 0.03681 -0.0967 0.08912 C -0.11632 0.14074 -0.11545 0.27153 -0.11805 0.31296 " pathEditMode="relative" rAng="0" ptsTypes="AAA">
                                      <p:cBhvr>
                                        <p:cTn id="1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15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7 C 0.02569 0.01806 0.05139 0.03681 0.06458 0.08912 C 0.07777 0.14097 0.07708 0.27153 0.07899 0.31296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1564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C 0.09219 0.01991 0.18438 0.04051 0.23178 0.09792 C 0.27917 0.15463 0.27674 0.29838 0.28368 0.34375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4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-0.01643 C 0.04114 -0.04398 0.07291 -0.07129 0.11441 -0.09074 C 0.15572 -0.11018 0.20659 -0.12152 0.25746 -0.13287 " pathEditMode="relative" ptsTypes="A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0.01458 C 0.01511 -0.03958 0.02848 -0.06458 0.04601 -0.0824 C 0.06355 -0.1 0.08525 -0.11064 0.10695 -0.12106 " pathEditMode="relative" ptsTypes="A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083 C -0.00312 -0.0463 -0.01041 -0.07153 -0.02118 -0.0868 C -0.03194 -0.10208 -0.04618 -0.10717 -0.06041 -0.11204 " pathEditMode="relative" ptsTypes="A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5 -0.01967 C -0.06476 -0.05439 -0.12257 -0.08888 -0.1665 -0.10926 C -0.21042 -0.12939 -0.29184 -0.13796 -0.27032 -0.1412 " pathEditMode="relative" ptsTypes="AAA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3620</TotalTime>
  <Words>1531</Words>
  <Application>Microsoft Macintosh PowerPoint</Application>
  <PresentationFormat>On-screen Show (4:3)</PresentationFormat>
  <Paragraphs>341</Paragraphs>
  <Slides>28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.Apple Color Emoji UI</vt:lpstr>
      <vt:lpstr>Arial</vt:lpstr>
      <vt:lpstr>Cambria Math</vt:lpstr>
      <vt:lpstr>Corbel</vt:lpstr>
      <vt:lpstr>Courier</vt:lpstr>
      <vt:lpstr>Palatino</vt:lpstr>
      <vt:lpstr>Times New Roman</vt:lpstr>
      <vt:lpstr>Wingdings</vt:lpstr>
      <vt:lpstr>Zapf Dingbats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Drexel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jyang@nsf.gov</dc:creator>
  <cp:keywords>CTPClassification=CTP_NT</cp:keywords>
  <cp:lastModifiedBy>Ramtin Pedarsani</cp:lastModifiedBy>
  <cp:revision>178</cp:revision>
  <dcterms:created xsi:type="dcterms:W3CDTF">2008-07-01T14:21:23Z</dcterms:created>
  <dcterms:modified xsi:type="dcterms:W3CDTF">2021-02-19T01:42:25Z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cf7e46f3-bc0f-47ee-a8d4-c32a72cc8938</vt:lpwstr>
  </property>
  <property fmtid="{D5CDD505-2E9C-101B-9397-08002B2CF9AE}" pid="3" name="CTP_TimeStamp">
    <vt:lpwstr>2020-08-19 18:12:33Z</vt:lpwstr>
  </property>
  <property fmtid="{D5CDD505-2E9C-101B-9397-08002B2CF9AE}" pid="4" name="CTP_BU">
    <vt:lpwstr>NA</vt:lpwstr>
  </property>
  <property fmtid="{D5CDD505-2E9C-101B-9397-08002B2CF9AE}" pid="5" name="CTP_IDSID">
    <vt:lpwstr>NA</vt:lpwstr>
  </property>
  <property fmtid="{D5CDD505-2E9C-101B-9397-08002B2CF9AE}" pid="6" name="CTP_WWID">
    <vt:lpwstr>NA</vt:lpwstr>
  </property>
  <property fmtid="{D5CDD505-2E9C-101B-9397-08002B2CF9AE}" pid="7" name="CTPClassification">
    <vt:lpwstr>CTP_NT</vt:lpwstr>
  </property>
</Properties>
</file>